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theme/themeOverride1.xml" ContentType="application/vnd.openxmlformats-officedocument.themeOverride+xml"/>
  <Override PartName="/ppt/charts/chart7.xml" ContentType="application/vnd.openxmlformats-officedocument.drawingml.chart+xml"/>
  <Override PartName="/ppt/charts/chart8.xml" ContentType="application/vnd.openxmlformats-officedocument.drawingml.chart+xml"/>
  <Override PartName="/ppt/charts/chart9.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256" r:id="rId2"/>
    <p:sldId id="257" r:id="rId3"/>
    <p:sldId id="258" r:id="rId4"/>
    <p:sldId id="259" r:id="rId5"/>
    <p:sldId id="260" r:id="rId6"/>
    <p:sldId id="261" r:id="rId7"/>
    <p:sldId id="262" r:id="rId8"/>
    <p:sldId id="263" r:id="rId9"/>
    <p:sldId id="264" r:id="rId10"/>
    <p:sldId id="270" r:id="rId11"/>
    <p:sldId id="273" r:id="rId12"/>
    <p:sldId id="266" r:id="rId13"/>
    <p:sldId id="267" r:id="rId14"/>
    <p:sldId id="268" r:id="rId15"/>
    <p:sldId id="269" r:id="rId16"/>
    <p:sldId id="271" r:id="rId17"/>
    <p:sldId id="272"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00" d="100"/>
          <a:sy n="100" d="100"/>
        </p:scale>
        <p:origin x="-294" y="-16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6.xml.rels><?xml version="1.0" encoding="UTF-8" standalone="yes"?>
<Relationships xmlns="http://schemas.openxmlformats.org/package/2006/relationships"><Relationship Id="rId2" Type="http://schemas.openxmlformats.org/officeDocument/2006/relationships/package" Target="../embeddings/Microsoft_Excel_Worksheet6.xlsx"/><Relationship Id="rId1" Type="http://schemas.openxmlformats.org/officeDocument/2006/relationships/themeOverride" Target="../theme/themeOverride1.xml"/></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a:t> Acres of Urban</a:t>
            </a:r>
            <a:r>
              <a:rPr lang="en-US" baseline="0" dirty="0"/>
              <a:t> and Build-Up Land in Ventura County </a:t>
            </a:r>
            <a:endParaRPr lang="en-US" baseline="0" dirty="0" smtClean="0"/>
          </a:p>
          <a:p>
            <a:pPr>
              <a:defRPr/>
            </a:pPr>
            <a:r>
              <a:rPr lang="en-US" baseline="0" dirty="0" smtClean="0"/>
              <a:t>(</a:t>
            </a:r>
            <a:r>
              <a:rPr lang="en-US" baseline="0" dirty="0"/>
              <a:t>1984-2012)</a:t>
            </a:r>
            <a:endParaRPr lang="en-US" dirty="0"/>
          </a:p>
        </c:rich>
      </c:tx>
      <c:layout/>
      <c:overlay val="0"/>
    </c:title>
    <c:autoTitleDeleted val="0"/>
    <c:plotArea>
      <c:layout/>
      <c:barChart>
        <c:barDir val="col"/>
        <c:grouping val="clustered"/>
        <c:varyColors val="0"/>
        <c:ser>
          <c:idx val="1"/>
          <c:order val="0"/>
          <c:tx>
            <c:strRef>
              <c:f>'Areas of Urban and Built-Up Lan'!$A$4</c:f>
              <c:strCache>
                <c:ptCount val="1"/>
                <c:pt idx="0">
                  <c:v> Urban and Built-Up Land</c:v>
                </c:pt>
              </c:strCache>
            </c:strRef>
          </c:tx>
          <c:invertIfNegative val="0"/>
          <c:cat>
            <c:numRef>
              <c:f>'Areas of Urban and Built-Up Lan'!$B$3:$P$3</c:f>
              <c:numCache>
                <c:formatCode>General</c:formatCode>
                <c:ptCount val="15"/>
                <c:pt idx="0">
                  <c:v>1984</c:v>
                </c:pt>
                <c:pt idx="1">
                  <c:v>1986</c:v>
                </c:pt>
                <c:pt idx="2">
                  <c:v>1988</c:v>
                </c:pt>
                <c:pt idx="3">
                  <c:v>1990</c:v>
                </c:pt>
                <c:pt idx="4">
                  <c:v>1992</c:v>
                </c:pt>
                <c:pt idx="5">
                  <c:v>1994</c:v>
                </c:pt>
                <c:pt idx="6">
                  <c:v>1996</c:v>
                </c:pt>
                <c:pt idx="7">
                  <c:v>1998</c:v>
                </c:pt>
                <c:pt idx="8">
                  <c:v>2000</c:v>
                </c:pt>
                <c:pt idx="9">
                  <c:v>2002</c:v>
                </c:pt>
                <c:pt idx="10">
                  <c:v>2004</c:v>
                </c:pt>
                <c:pt idx="11">
                  <c:v>2006</c:v>
                </c:pt>
                <c:pt idx="12">
                  <c:v>2008</c:v>
                </c:pt>
                <c:pt idx="13">
                  <c:v>2010</c:v>
                </c:pt>
                <c:pt idx="14">
                  <c:v>2012</c:v>
                </c:pt>
              </c:numCache>
            </c:numRef>
          </c:cat>
          <c:val>
            <c:numRef>
              <c:f>'Areas of Urban and Built-Up Lan'!$B$4:$P$4</c:f>
              <c:numCache>
                <c:formatCode>#,##0</c:formatCode>
                <c:ptCount val="15"/>
                <c:pt idx="0">
                  <c:v>77613</c:v>
                </c:pt>
                <c:pt idx="1">
                  <c:v>80657</c:v>
                </c:pt>
                <c:pt idx="2">
                  <c:v>83603</c:v>
                </c:pt>
                <c:pt idx="3">
                  <c:v>87859</c:v>
                </c:pt>
                <c:pt idx="4">
                  <c:v>89035</c:v>
                </c:pt>
                <c:pt idx="5">
                  <c:v>91541</c:v>
                </c:pt>
                <c:pt idx="6">
                  <c:v>92883</c:v>
                </c:pt>
                <c:pt idx="7">
                  <c:v>95522</c:v>
                </c:pt>
                <c:pt idx="8">
                  <c:v>97236</c:v>
                </c:pt>
                <c:pt idx="9">
                  <c:v>99789</c:v>
                </c:pt>
                <c:pt idx="10">
                  <c:v>101841</c:v>
                </c:pt>
                <c:pt idx="11">
                  <c:v>102874</c:v>
                </c:pt>
                <c:pt idx="12">
                  <c:v>104280</c:v>
                </c:pt>
                <c:pt idx="13">
                  <c:v>105233</c:v>
                </c:pt>
                <c:pt idx="14">
                  <c:v>105461</c:v>
                </c:pt>
              </c:numCache>
            </c:numRef>
          </c:val>
        </c:ser>
        <c:dLbls>
          <c:showLegendKey val="0"/>
          <c:showVal val="1"/>
          <c:showCatName val="0"/>
          <c:showSerName val="0"/>
          <c:showPercent val="0"/>
          <c:showBubbleSize val="0"/>
        </c:dLbls>
        <c:gapWidth val="150"/>
        <c:axId val="86584704"/>
        <c:axId val="85587072"/>
      </c:barChart>
      <c:catAx>
        <c:axId val="86584704"/>
        <c:scaling>
          <c:orientation val="minMax"/>
        </c:scaling>
        <c:delete val="0"/>
        <c:axPos val="b"/>
        <c:numFmt formatCode="General" sourceLinked="1"/>
        <c:majorTickMark val="out"/>
        <c:minorTickMark val="none"/>
        <c:tickLblPos val="nextTo"/>
        <c:crossAx val="85587072"/>
        <c:crosses val="autoZero"/>
        <c:auto val="1"/>
        <c:lblAlgn val="ctr"/>
        <c:lblOffset val="100"/>
        <c:noMultiLvlLbl val="0"/>
      </c:catAx>
      <c:valAx>
        <c:axId val="85587072"/>
        <c:scaling>
          <c:orientation val="minMax"/>
        </c:scaling>
        <c:delete val="0"/>
        <c:axPos val="l"/>
        <c:majorGridlines/>
        <c:title>
          <c:tx>
            <c:rich>
              <a:bodyPr rot="-5400000" vert="horz"/>
              <a:lstStyle/>
              <a:p>
                <a:pPr>
                  <a:defRPr/>
                </a:pPr>
                <a:r>
                  <a:rPr lang="en-US"/>
                  <a:t>Acres</a:t>
                </a:r>
              </a:p>
            </c:rich>
          </c:tx>
          <c:layout/>
          <c:overlay val="0"/>
        </c:title>
        <c:numFmt formatCode="#,##0" sourceLinked="1"/>
        <c:majorTickMark val="out"/>
        <c:minorTickMark val="none"/>
        <c:tickLblPos val="nextTo"/>
        <c:crossAx val="86584704"/>
        <c:crosses val="autoZero"/>
        <c:crossBetween val="between"/>
      </c:valAx>
    </c:plotArea>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a:t>New Housing Units Permitted in Ventura County </a:t>
            </a:r>
            <a:endParaRPr lang="en-US" dirty="0" smtClean="0"/>
          </a:p>
          <a:p>
            <a:pPr>
              <a:defRPr/>
            </a:pPr>
            <a:r>
              <a:rPr lang="en-US" dirty="0" smtClean="0"/>
              <a:t>(</a:t>
            </a:r>
            <a:r>
              <a:rPr lang="en-US" dirty="0"/>
              <a:t>2001-2013)</a:t>
            </a:r>
          </a:p>
        </c:rich>
      </c:tx>
      <c:layout/>
      <c:overlay val="0"/>
    </c:title>
    <c:autoTitleDeleted val="0"/>
    <c:plotArea>
      <c:layout/>
      <c:barChart>
        <c:barDir val="col"/>
        <c:grouping val="clustered"/>
        <c:varyColors val="0"/>
        <c:ser>
          <c:idx val="1"/>
          <c:order val="0"/>
          <c:tx>
            <c:strRef>
              <c:f>'New Housing Starts'!$A$4</c:f>
              <c:strCache>
                <c:ptCount val="1"/>
                <c:pt idx="0">
                  <c:v># Housing Units Permitted</c:v>
                </c:pt>
              </c:strCache>
            </c:strRef>
          </c:tx>
          <c:invertIfNegative val="0"/>
          <c:cat>
            <c:numRef>
              <c:f>'New Housing Starts'!$B$3:$N$3</c:f>
              <c:numCache>
                <c:formatCode>General</c:formatCode>
                <c:ptCount val="13"/>
                <c:pt idx="0">
                  <c:v>2001</c:v>
                </c:pt>
                <c:pt idx="1">
                  <c:v>2002</c:v>
                </c:pt>
                <c:pt idx="2">
                  <c:v>2003</c:v>
                </c:pt>
                <c:pt idx="3">
                  <c:v>2004</c:v>
                </c:pt>
                <c:pt idx="4">
                  <c:v>2005</c:v>
                </c:pt>
                <c:pt idx="5">
                  <c:v>2006</c:v>
                </c:pt>
                <c:pt idx="6">
                  <c:v>2007</c:v>
                </c:pt>
                <c:pt idx="7">
                  <c:v>2008</c:v>
                </c:pt>
                <c:pt idx="8">
                  <c:v>2009</c:v>
                </c:pt>
                <c:pt idx="9">
                  <c:v>2010</c:v>
                </c:pt>
                <c:pt idx="10">
                  <c:v>2011</c:v>
                </c:pt>
                <c:pt idx="11">
                  <c:v>2012</c:v>
                </c:pt>
                <c:pt idx="12">
                  <c:v>2013</c:v>
                </c:pt>
              </c:numCache>
            </c:numRef>
          </c:cat>
          <c:val>
            <c:numRef>
              <c:f>'New Housing Starts'!$B$4:$N$4</c:f>
              <c:numCache>
                <c:formatCode>General</c:formatCode>
                <c:ptCount val="13"/>
                <c:pt idx="0">
                  <c:v>3442</c:v>
                </c:pt>
                <c:pt idx="1">
                  <c:v>2449</c:v>
                </c:pt>
                <c:pt idx="2">
                  <c:v>3567</c:v>
                </c:pt>
                <c:pt idx="3">
                  <c:v>2592</c:v>
                </c:pt>
                <c:pt idx="4">
                  <c:v>4023</c:v>
                </c:pt>
                <c:pt idx="5">
                  <c:v>1575</c:v>
                </c:pt>
                <c:pt idx="6">
                  <c:v>1066</c:v>
                </c:pt>
                <c:pt idx="7">
                  <c:v>710</c:v>
                </c:pt>
                <c:pt idx="8">
                  <c:v>195</c:v>
                </c:pt>
                <c:pt idx="9">
                  <c:v>410</c:v>
                </c:pt>
                <c:pt idx="10">
                  <c:v>354</c:v>
                </c:pt>
                <c:pt idx="11">
                  <c:v>264</c:v>
                </c:pt>
                <c:pt idx="12">
                  <c:v>624</c:v>
                </c:pt>
              </c:numCache>
            </c:numRef>
          </c:val>
        </c:ser>
        <c:dLbls>
          <c:showLegendKey val="0"/>
          <c:showVal val="1"/>
          <c:showCatName val="0"/>
          <c:showSerName val="0"/>
          <c:showPercent val="0"/>
          <c:showBubbleSize val="0"/>
        </c:dLbls>
        <c:gapWidth val="75"/>
        <c:axId val="35027968"/>
        <c:axId val="35029760"/>
      </c:barChart>
      <c:catAx>
        <c:axId val="35027968"/>
        <c:scaling>
          <c:orientation val="minMax"/>
        </c:scaling>
        <c:delete val="0"/>
        <c:axPos val="b"/>
        <c:numFmt formatCode="General" sourceLinked="1"/>
        <c:majorTickMark val="none"/>
        <c:minorTickMark val="none"/>
        <c:tickLblPos val="nextTo"/>
        <c:crossAx val="35029760"/>
        <c:crosses val="autoZero"/>
        <c:auto val="1"/>
        <c:lblAlgn val="ctr"/>
        <c:lblOffset val="100"/>
        <c:noMultiLvlLbl val="0"/>
      </c:catAx>
      <c:valAx>
        <c:axId val="35029760"/>
        <c:scaling>
          <c:orientation val="minMax"/>
        </c:scaling>
        <c:delete val="0"/>
        <c:axPos val="l"/>
        <c:title>
          <c:tx>
            <c:rich>
              <a:bodyPr rot="-5400000" vert="horz"/>
              <a:lstStyle/>
              <a:p>
                <a:pPr>
                  <a:defRPr/>
                </a:pPr>
                <a:r>
                  <a:rPr lang="en-US"/>
                  <a:t>Housing Units Permitted</a:t>
                </a:r>
              </a:p>
            </c:rich>
          </c:tx>
          <c:layout>
            <c:manualLayout>
              <c:xMode val="edge"/>
              <c:yMode val="edge"/>
              <c:x val="1.1437908496732027E-2"/>
              <c:y val="0.35872901500519977"/>
            </c:manualLayout>
          </c:layout>
          <c:overlay val="0"/>
        </c:title>
        <c:numFmt formatCode="General" sourceLinked="1"/>
        <c:majorTickMark val="none"/>
        <c:minorTickMark val="none"/>
        <c:tickLblPos val="nextTo"/>
        <c:crossAx val="35027968"/>
        <c:crosses val="autoZero"/>
        <c:crossBetween val="between"/>
      </c:valAx>
    </c:plotArea>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a:t>Percentage of Owners and Renters in Ventura County (2012)</a:t>
            </a:r>
          </a:p>
        </c:rich>
      </c:tx>
      <c:layout/>
      <c:overlay val="0"/>
    </c:title>
    <c:autoTitleDeleted val="0"/>
    <c:plotArea>
      <c:layout/>
      <c:barChart>
        <c:barDir val="col"/>
        <c:grouping val="clustered"/>
        <c:varyColors val="0"/>
        <c:ser>
          <c:idx val="0"/>
          <c:order val="0"/>
          <c:tx>
            <c:strRef>
              <c:f>'Home Ownership Rate'!$A$5</c:f>
              <c:strCache>
                <c:ptCount val="1"/>
                <c:pt idx="0">
                  <c:v>Owner-occupied</c:v>
                </c:pt>
              </c:strCache>
            </c:strRef>
          </c:tx>
          <c:invertIfNegative val="0"/>
          <c:cat>
            <c:strRef>
              <c:f>'Home Ownership Rate'!$B$4:$F$4</c:f>
              <c:strCache>
                <c:ptCount val="5"/>
                <c:pt idx="0">
                  <c:v>Ventura County</c:v>
                </c:pt>
                <c:pt idx="1">
                  <c:v>Oxnard</c:v>
                </c:pt>
                <c:pt idx="2">
                  <c:v>Ventura</c:v>
                </c:pt>
                <c:pt idx="3">
                  <c:v>Simi Valley</c:v>
                </c:pt>
                <c:pt idx="4">
                  <c:v>Thaousand Oaks</c:v>
                </c:pt>
              </c:strCache>
            </c:strRef>
          </c:cat>
          <c:val>
            <c:numRef>
              <c:f>'Home Ownership Rate'!$B$5:$F$5</c:f>
              <c:numCache>
                <c:formatCode>0.00%</c:formatCode>
                <c:ptCount val="5"/>
                <c:pt idx="0">
                  <c:v>0.65400000000000014</c:v>
                </c:pt>
                <c:pt idx="1">
                  <c:v>0.53900000000000003</c:v>
                </c:pt>
                <c:pt idx="2">
                  <c:v>0.55500000000000005</c:v>
                </c:pt>
                <c:pt idx="3">
                  <c:v>0.74600000000000011</c:v>
                </c:pt>
                <c:pt idx="4">
                  <c:v>0.75200000000000011</c:v>
                </c:pt>
              </c:numCache>
            </c:numRef>
          </c:val>
        </c:ser>
        <c:ser>
          <c:idx val="1"/>
          <c:order val="1"/>
          <c:tx>
            <c:strRef>
              <c:f>'Home Ownership Rate'!$A$6</c:f>
              <c:strCache>
                <c:ptCount val="1"/>
                <c:pt idx="0">
                  <c:v>Renter-occupied</c:v>
                </c:pt>
              </c:strCache>
            </c:strRef>
          </c:tx>
          <c:invertIfNegative val="0"/>
          <c:cat>
            <c:strRef>
              <c:f>'Home Ownership Rate'!$B$4:$F$4</c:f>
              <c:strCache>
                <c:ptCount val="5"/>
                <c:pt idx="0">
                  <c:v>Ventura County</c:v>
                </c:pt>
                <c:pt idx="1">
                  <c:v>Oxnard</c:v>
                </c:pt>
                <c:pt idx="2">
                  <c:v>Ventura</c:v>
                </c:pt>
                <c:pt idx="3">
                  <c:v>Simi Valley</c:v>
                </c:pt>
                <c:pt idx="4">
                  <c:v>Thaousand Oaks</c:v>
                </c:pt>
              </c:strCache>
            </c:strRef>
          </c:cat>
          <c:val>
            <c:numRef>
              <c:f>'Home Ownership Rate'!$B$6:$F$6</c:f>
              <c:numCache>
                <c:formatCode>0.00%</c:formatCode>
                <c:ptCount val="5"/>
                <c:pt idx="0">
                  <c:v>0.34600000000000003</c:v>
                </c:pt>
                <c:pt idx="1">
                  <c:v>0.46100000000000002</c:v>
                </c:pt>
                <c:pt idx="2">
                  <c:v>0.44500000000000001</c:v>
                </c:pt>
                <c:pt idx="3">
                  <c:v>0.254</c:v>
                </c:pt>
                <c:pt idx="4">
                  <c:v>0.24800000000000003</c:v>
                </c:pt>
              </c:numCache>
            </c:numRef>
          </c:val>
        </c:ser>
        <c:dLbls>
          <c:showLegendKey val="0"/>
          <c:showVal val="0"/>
          <c:showCatName val="0"/>
          <c:showSerName val="0"/>
          <c:showPercent val="0"/>
          <c:showBubbleSize val="0"/>
        </c:dLbls>
        <c:gapWidth val="150"/>
        <c:axId val="35125888"/>
        <c:axId val="35131776"/>
      </c:barChart>
      <c:catAx>
        <c:axId val="35125888"/>
        <c:scaling>
          <c:orientation val="minMax"/>
        </c:scaling>
        <c:delete val="0"/>
        <c:axPos val="b"/>
        <c:majorTickMark val="none"/>
        <c:minorTickMark val="none"/>
        <c:tickLblPos val="nextTo"/>
        <c:crossAx val="35131776"/>
        <c:crosses val="autoZero"/>
        <c:auto val="1"/>
        <c:lblAlgn val="ctr"/>
        <c:lblOffset val="100"/>
        <c:noMultiLvlLbl val="0"/>
      </c:catAx>
      <c:valAx>
        <c:axId val="35131776"/>
        <c:scaling>
          <c:orientation val="minMax"/>
        </c:scaling>
        <c:delete val="0"/>
        <c:axPos val="l"/>
        <c:majorGridlines/>
        <c:numFmt formatCode="0.00%" sourceLinked="1"/>
        <c:majorTickMark val="none"/>
        <c:minorTickMark val="none"/>
        <c:tickLblPos val="nextTo"/>
        <c:crossAx val="35125888"/>
        <c:crosses val="autoZero"/>
        <c:crossBetween val="between"/>
      </c:valAx>
    </c:plotArea>
    <c:legend>
      <c:legendPos val="t"/>
      <c:layout/>
      <c:overlay val="0"/>
    </c:legend>
    <c:plotVisOnly val="1"/>
    <c:dispBlanksAs val="gap"/>
    <c:showDLblsOverMax val="0"/>
  </c:chart>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a:t>Ventura</a:t>
            </a:r>
            <a:r>
              <a:rPr lang="en-US" baseline="0"/>
              <a:t> County Median Home Price, July (2006-2014) </a:t>
            </a:r>
            <a:endParaRPr lang="en-US"/>
          </a:p>
        </c:rich>
      </c:tx>
      <c:layout/>
      <c:overlay val="0"/>
    </c:title>
    <c:autoTitleDeleted val="0"/>
    <c:plotArea>
      <c:layout/>
      <c:lineChart>
        <c:grouping val="standard"/>
        <c:varyColors val="0"/>
        <c:ser>
          <c:idx val="0"/>
          <c:order val="0"/>
          <c:tx>
            <c:strRef>
              <c:f>'Median Home Price'!$A$25</c:f>
              <c:strCache>
                <c:ptCount val="1"/>
                <c:pt idx="0">
                  <c:v>Ventura County</c:v>
                </c:pt>
              </c:strCache>
            </c:strRef>
          </c:tx>
          <c:marker>
            <c:symbol val="none"/>
          </c:marker>
          <c:cat>
            <c:numRef>
              <c:f>'Median Home Price'!$B$24:$J$24</c:f>
              <c:numCache>
                <c:formatCode>General</c:formatCode>
                <c:ptCount val="9"/>
                <c:pt idx="0">
                  <c:v>2006</c:v>
                </c:pt>
                <c:pt idx="1">
                  <c:v>2007</c:v>
                </c:pt>
                <c:pt idx="2">
                  <c:v>2008</c:v>
                </c:pt>
                <c:pt idx="3">
                  <c:v>2009</c:v>
                </c:pt>
                <c:pt idx="4">
                  <c:v>2010</c:v>
                </c:pt>
                <c:pt idx="5">
                  <c:v>2011</c:v>
                </c:pt>
                <c:pt idx="6">
                  <c:v>2012</c:v>
                </c:pt>
                <c:pt idx="7">
                  <c:v>2013</c:v>
                </c:pt>
                <c:pt idx="8">
                  <c:v>2014</c:v>
                </c:pt>
              </c:numCache>
            </c:numRef>
          </c:cat>
          <c:val>
            <c:numRef>
              <c:f>'Median Home Price'!$B$25:$J$25</c:f>
              <c:numCache>
                <c:formatCode>"$"#,##0</c:formatCode>
                <c:ptCount val="9"/>
                <c:pt idx="0">
                  <c:v>614000</c:v>
                </c:pt>
                <c:pt idx="1">
                  <c:v>582500</c:v>
                </c:pt>
                <c:pt idx="2">
                  <c:v>420000</c:v>
                </c:pt>
                <c:pt idx="3">
                  <c:v>375000</c:v>
                </c:pt>
                <c:pt idx="4">
                  <c:v>370000</c:v>
                </c:pt>
                <c:pt idx="5">
                  <c:v>360000</c:v>
                </c:pt>
                <c:pt idx="6">
                  <c:v>361250</c:v>
                </c:pt>
                <c:pt idx="7">
                  <c:v>450000</c:v>
                </c:pt>
                <c:pt idx="8">
                  <c:v>490000</c:v>
                </c:pt>
              </c:numCache>
            </c:numRef>
          </c:val>
          <c:smooth val="0"/>
        </c:ser>
        <c:dLbls>
          <c:showLegendKey val="0"/>
          <c:showVal val="0"/>
          <c:showCatName val="0"/>
          <c:showSerName val="0"/>
          <c:showPercent val="0"/>
          <c:showBubbleSize val="0"/>
        </c:dLbls>
        <c:marker val="1"/>
        <c:smooth val="0"/>
        <c:axId val="35190272"/>
        <c:axId val="35191808"/>
      </c:lineChart>
      <c:catAx>
        <c:axId val="35190272"/>
        <c:scaling>
          <c:orientation val="minMax"/>
        </c:scaling>
        <c:delete val="0"/>
        <c:axPos val="b"/>
        <c:numFmt formatCode="General" sourceLinked="1"/>
        <c:majorTickMark val="out"/>
        <c:minorTickMark val="none"/>
        <c:tickLblPos val="nextTo"/>
        <c:crossAx val="35191808"/>
        <c:crosses val="autoZero"/>
        <c:auto val="1"/>
        <c:lblAlgn val="ctr"/>
        <c:lblOffset val="100"/>
        <c:noMultiLvlLbl val="0"/>
      </c:catAx>
      <c:valAx>
        <c:axId val="35191808"/>
        <c:scaling>
          <c:orientation val="minMax"/>
        </c:scaling>
        <c:delete val="0"/>
        <c:axPos val="l"/>
        <c:majorGridlines/>
        <c:numFmt formatCode="&quot;$&quot;#,##0" sourceLinked="1"/>
        <c:majorTickMark val="out"/>
        <c:minorTickMark val="none"/>
        <c:tickLblPos val="nextTo"/>
        <c:crossAx val="35190272"/>
        <c:crosses val="autoZero"/>
        <c:crossBetween val="between"/>
      </c:valAx>
    </c:plotArea>
    <c:plotVisOnly val="1"/>
    <c:dispBlanksAs val="gap"/>
    <c:showDLblsOverMax val="0"/>
  </c:chart>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a:t>Ventura County Median Home Price (2013)</a:t>
            </a:r>
          </a:p>
        </c:rich>
      </c:tx>
      <c:layout/>
      <c:overlay val="0"/>
    </c:title>
    <c:autoTitleDeleted val="0"/>
    <c:plotArea>
      <c:layout>
        <c:manualLayout>
          <c:layoutTarget val="inner"/>
          <c:xMode val="edge"/>
          <c:yMode val="edge"/>
          <c:x val="9.7686428902269598E-2"/>
          <c:y val="0.14243210670094814"/>
          <c:w val="0.8908756626009986"/>
          <c:h val="0.62840350313353699"/>
        </c:manualLayout>
      </c:layout>
      <c:barChart>
        <c:barDir val="col"/>
        <c:grouping val="clustered"/>
        <c:varyColors val="0"/>
        <c:ser>
          <c:idx val="0"/>
          <c:order val="0"/>
          <c:invertIfNegative val="0"/>
          <c:cat>
            <c:strRef>
              <c:f>'Median Home Price'!$A$4:$A$20</c:f>
              <c:strCache>
                <c:ptCount val="17"/>
                <c:pt idx="0">
                  <c:v>Ventura County</c:v>
                </c:pt>
                <c:pt idx="1">
                  <c:v>Camarillo</c:v>
                </c:pt>
                <c:pt idx="2">
                  <c:v>Fillmore</c:v>
                </c:pt>
                <c:pt idx="3">
                  <c:v>Moorpark</c:v>
                </c:pt>
                <c:pt idx="4">
                  <c:v>Newbury Park</c:v>
                </c:pt>
                <c:pt idx="5">
                  <c:v>Oak Park</c:v>
                </c:pt>
                <c:pt idx="6">
                  <c:v>Oak View</c:v>
                </c:pt>
                <c:pt idx="7">
                  <c:v>Ojal</c:v>
                </c:pt>
                <c:pt idx="8">
                  <c:v>Oxnard</c:v>
                </c:pt>
                <c:pt idx="9">
                  <c:v>Piru</c:v>
                </c:pt>
                <c:pt idx="10">
                  <c:v>Port Hueneme</c:v>
                </c:pt>
                <c:pt idx="11">
                  <c:v>Santa Paula</c:v>
                </c:pt>
                <c:pt idx="12">
                  <c:v>Simi Valley</c:v>
                </c:pt>
                <c:pt idx="13">
                  <c:v>Somis</c:v>
                </c:pt>
                <c:pt idx="14">
                  <c:v>Thousand Oaks</c:v>
                </c:pt>
                <c:pt idx="15">
                  <c:v>Ventura</c:v>
                </c:pt>
                <c:pt idx="16">
                  <c:v>Westlake Village</c:v>
                </c:pt>
              </c:strCache>
            </c:strRef>
          </c:cat>
          <c:val>
            <c:numRef>
              <c:f>'Median Home Price'!$B$4:$B$20</c:f>
              <c:numCache>
                <c:formatCode>"$"#,##0_);[Red]\("$"#,##0\)</c:formatCode>
                <c:ptCount val="17"/>
                <c:pt idx="0">
                  <c:v>429000</c:v>
                </c:pt>
                <c:pt idx="1">
                  <c:v>455000</c:v>
                </c:pt>
                <c:pt idx="2">
                  <c:v>288000</c:v>
                </c:pt>
                <c:pt idx="3">
                  <c:v>505000</c:v>
                </c:pt>
                <c:pt idx="4">
                  <c:v>540000</c:v>
                </c:pt>
                <c:pt idx="5">
                  <c:v>635000</c:v>
                </c:pt>
                <c:pt idx="6">
                  <c:v>415000</c:v>
                </c:pt>
                <c:pt idx="7">
                  <c:v>496500</c:v>
                </c:pt>
                <c:pt idx="8">
                  <c:v>339000</c:v>
                </c:pt>
                <c:pt idx="9">
                  <c:v>207500</c:v>
                </c:pt>
                <c:pt idx="10">
                  <c:v>270000</c:v>
                </c:pt>
                <c:pt idx="11">
                  <c:v>331500</c:v>
                </c:pt>
                <c:pt idx="12">
                  <c:v>415000</c:v>
                </c:pt>
                <c:pt idx="13">
                  <c:v>769000</c:v>
                </c:pt>
                <c:pt idx="14">
                  <c:v>575000</c:v>
                </c:pt>
                <c:pt idx="15">
                  <c:v>411000</c:v>
                </c:pt>
                <c:pt idx="16">
                  <c:v>775000</c:v>
                </c:pt>
              </c:numCache>
            </c:numRef>
          </c:val>
        </c:ser>
        <c:dLbls>
          <c:showLegendKey val="0"/>
          <c:showVal val="0"/>
          <c:showCatName val="0"/>
          <c:showSerName val="0"/>
          <c:showPercent val="0"/>
          <c:showBubbleSize val="0"/>
        </c:dLbls>
        <c:gapWidth val="150"/>
        <c:axId val="35233792"/>
        <c:axId val="35235328"/>
      </c:barChart>
      <c:catAx>
        <c:axId val="35233792"/>
        <c:scaling>
          <c:orientation val="minMax"/>
        </c:scaling>
        <c:delete val="0"/>
        <c:axPos val="b"/>
        <c:majorTickMark val="out"/>
        <c:minorTickMark val="none"/>
        <c:tickLblPos val="nextTo"/>
        <c:crossAx val="35235328"/>
        <c:crosses val="autoZero"/>
        <c:auto val="1"/>
        <c:lblAlgn val="ctr"/>
        <c:lblOffset val="100"/>
        <c:noMultiLvlLbl val="0"/>
      </c:catAx>
      <c:valAx>
        <c:axId val="35235328"/>
        <c:scaling>
          <c:orientation val="minMax"/>
        </c:scaling>
        <c:delete val="0"/>
        <c:axPos val="l"/>
        <c:majorGridlines/>
        <c:numFmt formatCode="&quot;$&quot;#,##0_);[Red]\(&quot;$&quot;#,##0\)" sourceLinked="1"/>
        <c:majorTickMark val="out"/>
        <c:minorTickMark val="none"/>
        <c:tickLblPos val="nextTo"/>
        <c:crossAx val="35233792"/>
        <c:crosses val="autoZero"/>
        <c:crossBetween val="between"/>
      </c:valAx>
    </c:plotArea>
    <c:plotVisOnly val="1"/>
    <c:dispBlanksAs val="gap"/>
    <c:showDLblsOverMax val="0"/>
  </c:chart>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a:pPr>
            <a:r>
              <a:rPr lang="en-US"/>
              <a:t>Ventura County Median Home Price &amp; Notices of Default</a:t>
            </a:r>
            <a:r>
              <a:rPr lang="en-US" baseline="0"/>
              <a:t> (Q1) (2007-2014)</a:t>
            </a:r>
            <a:endParaRPr lang="en-US"/>
          </a:p>
        </c:rich>
      </c:tx>
      <c:layout/>
      <c:overlay val="0"/>
    </c:title>
    <c:autoTitleDeleted val="0"/>
    <c:plotArea>
      <c:layout/>
      <c:lineChart>
        <c:grouping val="standard"/>
        <c:varyColors val="0"/>
        <c:ser>
          <c:idx val="0"/>
          <c:order val="0"/>
          <c:tx>
            <c:strRef>
              <c:f>'Notices of Default'!$A$4</c:f>
              <c:strCache>
                <c:ptCount val="1"/>
                <c:pt idx="0">
                  <c:v>Median Home Price</c:v>
                </c:pt>
              </c:strCache>
            </c:strRef>
          </c:tx>
          <c:marker>
            <c:symbol val="none"/>
          </c:marker>
          <c:cat>
            <c:numRef>
              <c:f>'Notices of Default'!$B$3:$I$3</c:f>
              <c:numCache>
                <c:formatCode>General</c:formatCode>
                <c:ptCount val="8"/>
                <c:pt idx="0">
                  <c:v>2007</c:v>
                </c:pt>
                <c:pt idx="1">
                  <c:v>2008</c:v>
                </c:pt>
                <c:pt idx="2">
                  <c:v>2009</c:v>
                </c:pt>
                <c:pt idx="3">
                  <c:v>2010</c:v>
                </c:pt>
                <c:pt idx="4">
                  <c:v>2011</c:v>
                </c:pt>
                <c:pt idx="5">
                  <c:v>2012</c:v>
                </c:pt>
                <c:pt idx="6">
                  <c:v>2013</c:v>
                </c:pt>
                <c:pt idx="7">
                  <c:v>2014</c:v>
                </c:pt>
              </c:numCache>
            </c:numRef>
          </c:cat>
          <c:val>
            <c:numRef>
              <c:f>'Notices of Default'!$B$4:$I$4</c:f>
              <c:numCache>
                <c:formatCode>"$"#,##0</c:formatCode>
                <c:ptCount val="8"/>
                <c:pt idx="0">
                  <c:v>562020.8333333336</c:v>
                </c:pt>
                <c:pt idx="1">
                  <c:v>410479.16666666669</c:v>
                </c:pt>
                <c:pt idx="2">
                  <c:v>355020.83333333337</c:v>
                </c:pt>
                <c:pt idx="3">
                  <c:v>368833.33333333337</c:v>
                </c:pt>
                <c:pt idx="4">
                  <c:v>351379.16666666669</c:v>
                </c:pt>
                <c:pt idx="5">
                  <c:v>357000</c:v>
                </c:pt>
                <c:pt idx="6">
                  <c:v>428187.5</c:v>
                </c:pt>
                <c:pt idx="7">
                  <c:v>447000</c:v>
                </c:pt>
              </c:numCache>
            </c:numRef>
          </c:val>
          <c:smooth val="0"/>
        </c:ser>
        <c:dLbls>
          <c:showLegendKey val="0"/>
          <c:showVal val="0"/>
          <c:showCatName val="0"/>
          <c:showSerName val="0"/>
          <c:showPercent val="0"/>
          <c:showBubbleSize val="0"/>
        </c:dLbls>
        <c:marker val="1"/>
        <c:smooth val="0"/>
        <c:axId val="35672448"/>
        <c:axId val="35673984"/>
      </c:lineChart>
      <c:lineChart>
        <c:grouping val="standard"/>
        <c:varyColors val="0"/>
        <c:ser>
          <c:idx val="1"/>
          <c:order val="1"/>
          <c:tx>
            <c:strRef>
              <c:f>'Notices of Default'!$A$5</c:f>
              <c:strCache>
                <c:ptCount val="1"/>
                <c:pt idx="0">
                  <c:v>Notices of Default (Q1)</c:v>
                </c:pt>
              </c:strCache>
            </c:strRef>
          </c:tx>
          <c:marker>
            <c:symbol val="none"/>
          </c:marker>
          <c:cat>
            <c:numRef>
              <c:f>'Notices of Default'!$B$3:$I$3</c:f>
              <c:numCache>
                <c:formatCode>General</c:formatCode>
                <c:ptCount val="8"/>
                <c:pt idx="0">
                  <c:v>2007</c:v>
                </c:pt>
                <c:pt idx="1">
                  <c:v>2008</c:v>
                </c:pt>
                <c:pt idx="2">
                  <c:v>2009</c:v>
                </c:pt>
                <c:pt idx="3">
                  <c:v>2010</c:v>
                </c:pt>
                <c:pt idx="4">
                  <c:v>2011</c:v>
                </c:pt>
                <c:pt idx="5">
                  <c:v>2012</c:v>
                </c:pt>
                <c:pt idx="6">
                  <c:v>2013</c:v>
                </c:pt>
                <c:pt idx="7">
                  <c:v>2014</c:v>
                </c:pt>
              </c:numCache>
            </c:numRef>
          </c:cat>
          <c:val>
            <c:numRef>
              <c:f>'Notices of Default'!$B$5:$I$5</c:f>
              <c:numCache>
                <c:formatCode>General</c:formatCode>
                <c:ptCount val="8"/>
                <c:pt idx="0">
                  <c:v>965</c:v>
                </c:pt>
                <c:pt idx="1">
                  <c:v>2176</c:v>
                </c:pt>
                <c:pt idx="2">
                  <c:v>2648</c:v>
                </c:pt>
                <c:pt idx="3">
                  <c:v>1643</c:v>
                </c:pt>
                <c:pt idx="4">
                  <c:v>1437</c:v>
                </c:pt>
                <c:pt idx="5">
                  <c:v>1255</c:v>
                </c:pt>
                <c:pt idx="6">
                  <c:v>411</c:v>
                </c:pt>
                <c:pt idx="7">
                  <c:v>384</c:v>
                </c:pt>
              </c:numCache>
            </c:numRef>
          </c:val>
          <c:smooth val="0"/>
        </c:ser>
        <c:dLbls>
          <c:showLegendKey val="0"/>
          <c:showVal val="0"/>
          <c:showCatName val="0"/>
          <c:showSerName val="0"/>
          <c:showPercent val="0"/>
          <c:showBubbleSize val="0"/>
        </c:dLbls>
        <c:marker val="1"/>
        <c:smooth val="0"/>
        <c:axId val="35682176"/>
        <c:axId val="35680256"/>
      </c:lineChart>
      <c:catAx>
        <c:axId val="35672448"/>
        <c:scaling>
          <c:orientation val="minMax"/>
        </c:scaling>
        <c:delete val="0"/>
        <c:axPos val="b"/>
        <c:numFmt formatCode="General" sourceLinked="1"/>
        <c:majorTickMark val="none"/>
        <c:minorTickMark val="none"/>
        <c:tickLblPos val="nextTo"/>
        <c:crossAx val="35673984"/>
        <c:crosses val="autoZero"/>
        <c:auto val="1"/>
        <c:lblAlgn val="ctr"/>
        <c:lblOffset val="100"/>
        <c:noMultiLvlLbl val="0"/>
      </c:catAx>
      <c:valAx>
        <c:axId val="35673984"/>
        <c:scaling>
          <c:orientation val="minMax"/>
        </c:scaling>
        <c:delete val="0"/>
        <c:axPos val="l"/>
        <c:majorGridlines/>
        <c:title>
          <c:tx>
            <c:rich>
              <a:bodyPr rot="-5400000" vert="horz"/>
              <a:lstStyle/>
              <a:p>
                <a:pPr>
                  <a:defRPr/>
                </a:pPr>
                <a:r>
                  <a:rPr lang="en-US"/>
                  <a:t>Median Home Price $</a:t>
                </a:r>
              </a:p>
            </c:rich>
          </c:tx>
          <c:layout/>
          <c:overlay val="0"/>
        </c:title>
        <c:numFmt formatCode="&quot;$&quot;#,##0" sourceLinked="1"/>
        <c:majorTickMark val="none"/>
        <c:minorTickMark val="none"/>
        <c:tickLblPos val="nextTo"/>
        <c:spPr>
          <a:ln w="9525">
            <a:noFill/>
          </a:ln>
        </c:spPr>
        <c:crossAx val="35672448"/>
        <c:crosses val="autoZero"/>
        <c:crossBetween val="between"/>
      </c:valAx>
      <c:valAx>
        <c:axId val="35680256"/>
        <c:scaling>
          <c:orientation val="minMax"/>
          <c:max val="3000"/>
        </c:scaling>
        <c:delete val="0"/>
        <c:axPos val="r"/>
        <c:title>
          <c:tx>
            <c:rich>
              <a:bodyPr rot="-5400000" vert="horz"/>
              <a:lstStyle/>
              <a:p>
                <a:pPr>
                  <a:defRPr/>
                </a:pPr>
                <a:r>
                  <a:rPr lang="en-US"/>
                  <a:t>Notices of Default</a:t>
                </a:r>
              </a:p>
            </c:rich>
          </c:tx>
          <c:layout/>
          <c:overlay val="0"/>
        </c:title>
        <c:numFmt formatCode="General" sourceLinked="1"/>
        <c:majorTickMark val="out"/>
        <c:minorTickMark val="none"/>
        <c:tickLblPos val="nextTo"/>
        <c:crossAx val="35682176"/>
        <c:crosses val="max"/>
        <c:crossBetween val="between"/>
      </c:valAx>
      <c:catAx>
        <c:axId val="35682176"/>
        <c:scaling>
          <c:orientation val="minMax"/>
        </c:scaling>
        <c:delete val="1"/>
        <c:axPos val="b"/>
        <c:numFmt formatCode="General" sourceLinked="1"/>
        <c:majorTickMark val="out"/>
        <c:minorTickMark val="none"/>
        <c:tickLblPos val="none"/>
        <c:crossAx val="35680256"/>
        <c:crosses val="autoZero"/>
        <c:auto val="1"/>
        <c:lblAlgn val="ctr"/>
        <c:lblOffset val="100"/>
        <c:noMultiLvlLbl val="0"/>
      </c:catAx>
    </c:plotArea>
    <c:legend>
      <c:legendPos val="t"/>
      <c:layout/>
      <c:overlay val="0"/>
    </c:legend>
    <c:plotVisOnly val="1"/>
    <c:dispBlanksAs val="gap"/>
    <c:showDLblsOverMax val="0"/>
  </c:chart>
  <c:externalData r:id="rId2">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800" b="1" i="0" baseline="0">
                <a:effectLst/>
              </a:rPr>
              <a:t>Average 2 Bedroom Multifamily Remts &amp; Rented Vacancy Rate in Ventura County (2005-2012)</a:t>
            </a:r>
            <a:endParaRPr lang="en-US">
              <a:effectLst/>
            </a:endParaRPr>
          </a:p>
        </c:rich>
      </c:tx>
      <c:layout/>
      <c:overlay val="0"/>
    </c:title>
    <c:autoTitleDeleted val="0"/>
    <c:plotArea>
      <c:layout/>
      <c:lineChart>
        <c:grouping val="standard"/>
        <c:varyColors val="0"/>
        <c:ser>
          <c:idx val="0"/>
          <c:order val="0"/>
          <c:tx>
            <c:strRef>
              <c:f>'Multifamily Housing'!$A$4</c:f>
              <c:strCache>
                <c:ptCount val="1"/>
                <c:pt idx="0">
                  <c:v>Average Rent for 2BR ($)</c:v>
                </c:pt>
              </c:strCache>
            </c:strRef>
          </c:tx>
          <c:marker>
            <c:symbol val="none"/>
          </c:marker>
          <c:cat>
            <c:numRef>
              <c:f>'Multifamily Housing'!$B$3:$K$3</c:f>
              <c:numCache>
                <c:formatCode>General</c:formatCode>
                <c:ptCount val="10"/>
                <c:pt idx="0">
                  <c:v>2005</c:v>
                </c:pt>
                <c:pt idx="1">
                  <c:v>2006</c:v>
                </c:pt>
                <c:pt idx="2">
                  <c:v>2007</c:v>
                </c:pt>
                <c:pt idx="3">
                  <c:v>2008</c:v>
                </c:pt>
                <c:pt idx="4">
                  <c:v>2009</c:v>
                </c:pt>
                <c:pt idx="5">
                  <c:v>2010</c:v>
                </c:pt>
                <c:pt idx="6">
                  <c:v>2011</c:v>
                </c:pt>
                <c:pt idx="7">
                  <c:v>2012</c:v>
                </c:pt>
                <c:pt idx="8">
                  <c:v>2013</c:v>
                </c:pt>
                <c:pt idx="9">
                  <c:v>2014</c:v>
                </c:pt>
              </c:numCache>
            </c:numRef>
          </c:cat>
          <c:val>
            <c:numRef>
              <c:f>'Multifamily Housing'!$B$4:$K$4</c:f>
              <c:numCache>
                <c:formatCode>_([$$-409]* #,##0_);_([$$-409]* \(#,##0\);_([$$-409]* "-"_);_(@_)</c:formatCode>
                <c:ptCount val="10"/>
                <c:pt idx="0">
                  <c:v>1462</c:v>
                </c:pt>
                <c:pt idx="1">
                  <c:v>1471</c:v>
                </c:pt>
                <c:pt idx="2">
                  <c:v>1422</c:v>
                </c:pt>
                <c:pt idx="3">
                  <c:v>1422</c:v>
                </c:pt>
                <c:pt idx="4">
                  <c:v>1502</c:v>
                </c:pt>
                <c:pt idx="5">
                  <c:v>1479</c:v>
                </c:pt>
                <c:pt idx="6">
                  <c:v>1527</c:v>
                </c:pt>
                <c:pt idx="7">
                  <c:v>1436</c:v>
                </c:pt>
                <c:pt idx="8">
                  <c:v>1499</c:v>
                </c:pt>
                <c:pt idx="9">
                  <c:v>1479</c:v>
                </c:pt>
              </c:numCache>
            </c:numRef>
          </c:val>
          <c:smooth val="0"/>
        </c:ser>
        <c:dLbls>
          <c:showLegendKey val="0"/>
          <c:showVal val="0"/>
          <c:showCatName val="0"/>
          <c:showSerName val="0"/>
          <c:showPercent val="0"/>
          <c:showBubbleSize val="0"/>
        </c:dLbls>
        <c:marker val="1"/>
        <c:smooth val="0"/>
        <c:axId val="145667968"/>
        <c:axId val="145669504"/>
      </c:lineChart>
      <c:lineChart>
        <c:grouping val="standard"/>
        <c:varyColors val="0"/>
        <c:ser>
          <c:idx val="1"/>
          <c:order val="1"/>
          <c:tx>
            <c:strRef>
              <c:f>'Multifamily Housing'!$A$5</c:f>
              <c:strCache>
                <c:ptCount val="1"/>
                <c:pt idx="0">
                  <c:v>Rented Vacancy Rate (%)</c:v>
                </c:pt>
              </c:strCache>
            </c:strRef>
          </c:tx>
          <c:marker>
            <c:symbol val="none"/>
          </c:marker>
          <c:cat>
            <c:numRef>
              <c:f>'Multifamily Housing'!$B$3:$K$3</c:f>
              <c:numCache>
                <c:formatCode>General</c:formatCode>
                <c:ptCount val="10"/>
                <c:pt idx="0">
                  <c:v>2005</c:v>
                </c:pt>
                <c:pt idx="1">
                  <c:v>2006</c:v>
                </c:pt>
                <c:pt idx="2">
                  <c:v>2007</c:v>
                </c:pt>
                <c:pt idx="3">
                  <c:v>2008</c:v>
                </c:pt>
                <c:pt idx="4">
                  <c:v>2009</c:v>
                </c:pt>
                <c:pt idx="5">
                  <c:v>2010</c:v>
                </c:pt>
                <c:pt idx="6">
                  <c:v>2011</c:v>
                </c:pt>
                <c:pt idx="7">
                  <c:v>2012</c:v>
                </c:pt>
                <c:pt idx="8">
                  <c:v>2013</c:v>
                </c:pt>
                <c:pt idx="9">
                  <c:v>2014</c:v>
                </c:pt>
              </c:numCache>
            </c:numRef>
          </c:cat>
          <c:val>
            <c:numRef>
              <c:f>'Multifamily Housing'!$B$5:$K$5</c:f>
              <c:numCache>
                <c:formatCode>0.0%</c:formatCode>
                <c:ptCount val="10"/>
                <c:pt idx="0">
                  <c:v>3.5999999999999997E-2</c:v>
                </c:pt>
                <c:pt idx="1">
                  <c:v>2.3E-2</c:v>
                </c:pt>
                <c:pt idx="2">
                  <c:v>2.9000000000000001E-2</c:v>
                </c:pt>
                <c:pt idx="3">
                  <c:v>0.03</c:v>
                </c:pt>
                <c:pt idx="4">
                  <c:v>3.5000000000000003E-2</c:v>
                </c:pt>
                <c:pt idx="5">
                  <c:v>3.6999999999999998E-2</c:v>
                </c:pt>
                <c:pt idx="6">
                  <c:v>3.9E-2</c:v>
                </c:pt>
                <c:pt idx="7">
                  <c:v>3.7999999999999999E-2</c:v>
                </c:pt>
              </c:numCache>
            </c:numRef>
          </c:val>
          <c:smooth val="0"/>
        </c:ser>
        <c:dLbls>
          <c:showLegendKey val="0"/>
          <c:showVal val="0"/>
          <c:showCatName val="0"/>
          <c:showSerName val="0"/>
          <c:showPercent val="0"/>
          <c:showBubbleSize val="0"/>
        </c:dLbls>
        <c:marker val="1"/>
        <c:smooth val="0"/>
        <c:axId val="145685888"/>
        <c:axId val="145683968"/>
      </c:lineChart>
      <c:catAx>
        <c:axId val="145667968"/>
        <c:scaling>
          <c:orientation val="minMax"/>
        </c:scaling>
        <c:delete val="0"/>
        <c:axPos val="b"/>
        <c:numFmt formatCode="General" sourceLinked="1"/>
        <c:majorTickMark val="out"/>
        <c:minorTickMark val="none"/>
        <c:tickLblPos val="nextTo"/>
        <c:crossAx val="145669504"/>
        <c:crosses val="autoZero"/>
        <c:auto val="1"/>
        <c:lblAlgn val="ctr"/>
        <c:lblOffset val="100"/>
        <c:noMultiLvlLbl val="0"/>
      </c:catAx>
      <c:valAx>
        <c:axId val="145669504"/>
        <c:scaling>
          <c:orientation val="minMax"/>
          <c:min val="1420"/>
        </c:scaling>
        <c:delete val="0"/>
        <c:axPos val="l"/>
        <c:majorGridlines/>
        <c:title>
          <c:tx>
            <c:rich>
              <a:bodyPr rot="-5400000" vert="horz"/>
              <a:lstStyle/>
              <a:p>
                <a:pPr>
                  <a:defRPr/>
                </a:pPr>
                <a:r>
                  <a:rPr lang="en-US" sz="1000" b="1" i="0" baseline="0">
                    <a:effectLst/>
                  </a:rPr>
                  <a:t>Average Rent for 2BR $</a:t>
                </a:r>
                <a:endParaRPr lang="en-US" sz="1000">
                  <a:effectLst/>
                </a:endParaRPr>
              </a:p>
            </c:rich>
          </c:tx>
          <c:layout/>
          <c:overlay val="0"/>
        </c:title>
        <c:numFmt formatCode="_([$$-409]* #,##0_);_([$$-409]* \(#,##0\);_([$$-409]* &quot;-&quot;_);_(@_)" sourceLinked="1"/>
        <c:majorTickMark val="out"/>
        <c:minorTickMark val="none"/>
        <c:tickLblPos val="nextTo"/>
        <c:crossAx val="145667968"/>
        <c:crosses val="autoZero"/>
        <c:crossBetween val="between"/>
      </c:valAx>
      <c:valAx>
        <c:axId val="145683968"/>
        <c:scaling>
          <c:orientation val="minMax"/>
          <c:max val="4.0000000000000008E-2"/>
          <c:min val="2.2000000000000006E-2"/>
        </c:scaling>
        <c:delete val="0"/>
        <c:axPos val="r"/>
        <c:title>
          <c:tx>
            <c:rich>
              <a:bodyPr rot="-5400000" vert="horz"/>
              <a:lstStyle/>
              <a:p>
                <a:pPr>
                  <a:defRPr/>
                </a:pPr>
                <a:r>
                  <a:rPr lang="en-US" sz="1000" b="1" i="0" baseline="0">
                    <a:effectLst/>
                  </a:rPr>
                  <a:t>Rented Vacancy Rate %</a:t>
                </a:r>
                <a:endParaRPr lang="en-US" sz="1000">
                  <a:effectLst/>
                </a:endParaRPr>
              </a:p>
            </c:rich>
          </c:tx>
          <c:layout/>
          <c:overlay val="0"/>
        </c:title>
        <c:numFmt formatCode="0.0%" sourceLinked="1"/>
        <c:majorTickMark val="out"/>
        <c:minorTickMark val="none"/>
        <c:tickLblPos val="nextTo"/>
        <c:crossAx val="145685888"/>
        <c:crosses val="max"/>
        <c:crossBetween val="between"/>
        <c:majorUnit val="3.0000000000000009E-3"/>
      </c:valAx>
      <c:catAx>
        <c:axId val="145685888"/>
        <c:scaling>
          <c:orientation val="minMax"/>
        </c:scaling>
        <c:delete val="1"/>
        <c:axPos val="b"/>
        <c:numFmt formatCode="General" sourceLinked="1"/>
        <c:majorTickMark val="out"/>
        <c:minorTickMark val="none"/>
        <c:tickLblPos val="nextTo"/>
        <c:crossAx val="145683968"/>
        <c:crosses val="autoZero"/>
        <c:auto val="1"/>
        <c:lblAlgn val="ctr"/>
        <c:lblOffset val="100"/>
        <c:noMultiLvlLbl val="0"/>
      </c:catAx>
    </c:plotArea>
    <c:legend>
      <c:legendPos val="t"/>
      <c:layout/>
      <c:overlay val="0"/>
    </c:legend>
    <c:plotVisOnly val="1"/>
    <c:dispBlanksAs val="gap"/>
    <c:showDLblsOverMax val="0"/>
  </c:chart>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a:t>Median Family</a:t>
            </a:r>
            <a:r>
              <a:rPr lang="en-US" baseline="0"/>
              <a:t> Income in Ventura County (2005-2012)</a:t>
            </a:r>
            <a:endParaRPr lang="en-US"/>
          </a:p>
        </c:rich>
      </c:tx>
      <c:layout/>
      <c:overlay val="0"/>
    </c:title>
    <c:autoTitleDeleted val="0"/>
    <c:plotArea>
      <c:layout/>
      <c:lineChart>
        <c:grouping val="standard"/>
        <c:varyColors val="0"/>
        <c:ser>
          <c:idx val="0"/>
          <c:order val="0"/>
          <c:tx>
            <c:strRef>
              <c:f>'Housing Affordability'!$A$4</c:f>
              <c:strCache>
                <c:ptCount val="1"/>
                <c:pt idx="0">
                  <c:v>ACS 1-year estimates</c:v>
                </c:pt>
              </c:strCache>
            </c:strRef>
          </c:tx>
          <c:marker>
            <c:symbol val="none"/>
          </c:marker>
          <c:cat>
            <c:strRef>
              <c:f>'Housing Affordability'!$B$3:$I$3</c:f>
              <c:strCache>
                <c:ptCount val="8"/>
                <c:pt idx="0">
                  <c:v>2005, 1-year estimates</c:v>
                </c:pt>
                <c:pt idx="1">
                  <c:v>2006, 1-year estimates</c:v>
                </c:pt>
                <c:pt idx="2">
                  <c:v>2007, 3-year estimates</c:v>
                </c:pt>
                <c:pt idx="3">
                  <c:v>2008, 3-year estimates</c:v>
                </c:pt>
                <c:pt idx="4">
                  <c:v>2009, 5-year estimates</c:v>
                </c:pt>
                <c:pt idx="5">
                  <c:v>2010, 5-year estimates</c:v>
                </c:pt>
                <c:pt idx="6">
                  <c:v>2011, 5-year estimates</c:v>
                </c:pt>
                <c:pt idx="7">
                  <c:v>2012, 5-year estimates</c:v>
                </c:pt>
              </c:strCache>
            </c:strRef>
          </c:cat>
          <c:val>
            <c:numRef>
              <c:f>'Housing Affordability'!$B$4:$I$4</c:f>
              <c:numCache>
                <c:formatCode>_([$$-409]* #,##0_);_([$$-409]* \(#,##0\);_([$$-409]* "-"_);_(@_)</c:formatCode>
                <c:ptCount val="8"/>
                <c:pt idx="0">
                  <c:v>75157</c:v>
                </c:pt>
                <c:pt idx="1">
                  <c:v>79910</c:v>
                </c:pt>
                <c:pt idx="2">
                  <c:v>81187</c:v>
                </c:pt>
                <c:pt idx="3">
                  <c:v>84996</c:v>
                </c:pt>
                <c:pt idx="4">
                  <c:v>83830</c:v>
                </c:pt>
                <c:pt idx="5">
                  <c:v>84364</c:v>
                </c:pt>
                <c:pt idx="6">
                  <c:v>86321</c:v>
                </c:pt>
                <c:pt idx="7">
                  <c:v>86579</c:v>
                </c:pt>
              </c:numCache>
            </c:numRef>
          </c:val>
          <c:smooth val="0"/>
        </c:ser>
        <c:dLbls>
          <c:showLegendKey val="0"/>
          <c:showVal val="0"/>
          <c:showCatName val="0"/>
          <c:showSerName val="0"/>
          <c:showPercent val="0"/>
          <c:showBubbleSize val="0"/>
        </c:dLbls>
        <c:marker val="1"/>
        <c:smooth val="0"/>
        <c:axId val="35868672"/>
        <c:axId val="35870208"/>
      </c:lineChart>
      <c:catAx>
        <c:axId val="35868672"/>
        <c:scaling>
          <c:orientation val="minMax"/>
        </c:scaling>
        <c:delete val="0"/>
        <c:axPos val="b"/>
        <c:numFmt formatCode="General" sourceLinked="1"/>
        <c:majorTickMark val="none"/>
        <c:minorTickMark val="none"/>
        <c:tickLblPos val="nextTo"/>
        <c:crossAx val="35870208"/>
        <c:crosses val="autoZero"/>
        <c:auto val="1"/>
        <c:lblAlgn val="ctr"/>
        <c:lblOffset val="100"/>
        <c:noMultiLvlLbl val="0"/>
      </c:catAx>
      <c:valAx>
        <c:axId val="35870208"/>
        <c:scaling>
          <c:orientation val="minMax"/>
        </c:scaling>
        <c:delete val="0"/>
        <c:axPos val="l"/>
        <c:majorGridlines/>
        <c:numFmt formatCode="_([$$-409]* #,##0_);_([$$-409]* \(#,##0\);_([$$-409]* &quot;-&quot;_);_(@_)" sourceLinked="1"/>
        <c:majorTickMark val="none"/>
        <c:minorTickMark val="none"/>
        <c:tickLblPos val="nextTo"/>
        <c:spPr>
          <a:ln w="9525">
            <a:noFill/>
          </a:ln>
        </c:spPr>
        <c:crossAx val="35868672"/>
        <c:crosses val="autoZero"/>
        <c:crossBetween val="between"/>
      </c:valAx>
    </c:plotArea>
    <c:plotVisOnly val="1"/>
    <c:dispBlanksAs val="gap"/>
    <c:showDLblsOverMax val="0"/>
  </c:chart>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a:t>Housing Affordability Index (Q4</a:t>
            </a:r>
            <a:r>
              <a:rPr lang="en-US" baseline="0"/>
              <a:t> 2013 - Q4 2014)</a:t>
            </a:r>
            <a:endParaRPr lang="en-US"/>
          </a:p>
        </c:rich>
      </c:tx>
      <c:layout/>
      <c:overlay val="0"/>
    </c:title>
    <c:autoTitleDeleted val="0"/>
    <c:view3D>
      <c:rotX val="15"/>
      <c:rotY val="20"/>
      <c:rAngAx val="1"/>
    </c:view3D>
    <c:floor>
      <c:thickness val="0"/>
    </c:floor>
    <c:sideWall>
      <c:thickness val="0"/>
    </c:sideWall>
    <c:backWall>
      <c:thickness val="0"/>
    </c:backWall>
    <c:plotArea>
      <c:layout/>
      <c:bar3DChart>
        <c:barDir val="col"/>
        <c:grouping val="clustered"/>
        <c:varyColors val="0"/>
        <c:ser>
          <c:idx val="1"/>
          <c:order val="0"/>
          <c:tx>
            <c:strRef>
              <c:f>'Housing Affordability'!$B$23</c:f>
              <c:strCache>
                <c:ptCount val="1"/>
                <c:pt idx="0">
                  <c:v>Q1 2013</c:v>
                </c:pt>
              </c:strCache>
            </c:strRef>
          </c:tx>
          <c:invertIfNegative val="0"/>
          <c:cat>
            <c:strRef>
              <c:f>'Housing Affordability'!$A$24:$A$30</c:f>
              <c:strCache>
                <c:ptCount val="7"/>
                <c:pt idx="0">
                  <c:v>San Bernardino</c:v>
                </c:pt>
                <c:pt idx="1">
                  <c:v>U.S.</c:v>
                </c:pt>
                <c:pt idx="2">
                  <c:v>Riverside County</c:v>
                </c:pt>
                <c:pt idx="3">
                  <c:v>California</c:v>
                </c:pt>
                <c:pt idx="4">
                  <c:v>Los Angeles </c:v>
                </c:pt>
                <c:pt idx="5">
                  <c:v>Ventura</c:v>
                </c:pt>
                <c:pt idx="6">
                  <c:v>Orange County</c:v>
                </c:pt>
              </c:strCache>
            </c:strRef>
          </c:cat>
          <c:val>
            <c:numRef>
              <c:f>'Housing Affordability'!$B$24:$B$30</c:f>
              <c:numCache>
                <c:formatCode>General</c:formatCode>
                <c:ptCount val="7"/>
                <c:pt idx="0">
                  <c:v>72</c:v>
                </c:pt>
                <c:pt idx="1">
                  <c:v>65</c:v>
                </c:pt>
                <c:pt idx="2">
                  <c:v>54</c:v>
                </c:pt>
                <c:pt idx="3">
                  <c:v>44</c:v>
                </c:pt>
                <c:pt idx="4">
                  <c:v>42</c:v>
                </c:pt>
                <c:pt idx="5">
                  <c:v>42</c:v>
                </c:pt>
                <c:pt idx="6">
                  <c:v>28</c:v>
                </c:pt>
              </c:numCache>
            </c:numRef>
          </c:val>
        </c:ser>
        <c:ser>
          <c:idx val="2"/>
          <c:order val="1"/>
          <c:tx>
            <c:strRef>
              <c:f>'Housing Affordability'!$C$23</c:f>
              <c:strCache>
                <c:ptCount val="1"/>
                <c:pt idx="0">
                  <c:v>Q1 2014</c:v>
                </c:pt>
              </c:strCache>
            </c:strRef>
          </c:tx>
          <c:invertIfNegative val="0"/>
          <c:cat>
            <c:strRef>
              <c:f>'Housing Affordability'!$A$24:$A$30</c:f>
              <c:strCache>
                <c:ptCount val="7"/>
                <c:pt idx="0">
                  <c:v>San Bernardino</c:v>
                </c:pt>
                <c:pt idx="1">
                  <c:v>U.S.</c:v>
                </c:pt>
                <c:pt idx="2">
                  <c:v>Riverside County</c:v>
                </c:pt>
                <c:pt idx="3">
                  <c:v>California</c:v>
                </c:pt>
                <c:pt idx="4">
                  <c:v>Los Angeles </c:v>
                </c:pt>
                <c:pt idx="5">
                  <c:v>Ventura</c:v>
                </c:pt>
                <c:pt idx="6">
                  <c:v>Orange County</c:v>
                </c:pt>
              </c:strCache>
            </c:strRef>
          </c:cat>
          <c:val>
            <c:numRef>
              <c:f>'Housing Affordability'!$C$24:$C$30</c:f>
              <c:numCache>
                <c:formatCode>General</c:formatCode>
                <c:ptCount val="7"/>
                <c:pt idx="0">
                  <c:v>63</c:v>
                </c:pt>
                <c:pt idx="1">
                  <c:v>59</c:v>
                </c:pt>
                <c:pt idx="2">
                  <c:v>42</c:v>
                </c:pt>
                <c:pt idx="3">
                  <c:v>33</c:v>
                </c:pt>
                <c:pt idx="4">
                  <c:v>31</c:v>
                </c:pt>
                <c:pt idx="5">
                  <c:v>29</c:v>
                </c:pt>
                <c:pt idx="6">
                  <c:v>19</c:v>
                </c:pt>
              </c:numCache>
            </c:numRef>
          </c:val>
        </c:ser>
        <c:dLbls>
          <c:showLegendKey val="0"/>
          <c:showVal val="0"/>
          <c:showCatName val="0"/>
          <c:showSerName val="0"/>
          <c:showPercent val="0"/>
          <c:showBubbleSize val="0"/>
        </c:dLbls>
        <c:gapWidth val="150"/>
        <c:shape val="box"/>
        <c:axId val="36013568"/>
        <c:axId val="36015104"/>
        <c:axId val="0"/>
      </c:bar3DChart>
      <c:catAx>
        <c:axId val="36013568"/>
        <c:scaling>
          <c:orientation val="minMax"/>
        </c:scaling>
        <c:delete val="0"/>
        <c:axPos val="b"/>
        <c:majorTickMark val="out"/>
        <c:minorTickMark val="none"/>
        <c:tickLblPos val="nextTo"/>
        <c:crossAx val="36015104"/>
        <c:crosses val="autoZero"/>
        <c:auto val="1"/>
        <c:lblAlgn val="ctr"/>
        <c:lblOffset val="100"/>
        <c:noMultiLvlLbl val="0"/>
      </c:catAx>
      <c:valAx>
        <c:axId val="36015104"/>
        <c:scaling>
          <c:orientation val="minMax"/>
        </c:scaling>
        <c:delete val="0"/>
        <c:axPos val="l"/>
        <c:majorGridlines/>
        <c:title>
          <c:tx>
            <c:rich>
              <a:bodyPr rot="-5400000" vert="horz"/>
              <a:lstStyle/>
              <a:p>
                <a:pPr>
                  <a:defRPr/>
                </a:pPr>
                <a:r>
                  <a:rPr lang="en-US"/>
                  <a:t>Affordability Index</a:t>
                </a:r>
              </a:p>
            </c:rich>
          </c:tx>
          <c:layout/>
          <c:overlay val="0"/>
        </c:title>
        <c:numFmt formatCode="General" sourceLinked="1"/>
        <c:majorTickMark val="out"/>
        <c:minorTickMark val="none"/>
        <c:tickLblPos val="nextTo"/>
        <c:crossAx val="36013568"/>
        <c:crosses val="autoZero"/>
        <c:crossBetween val="between"/>
      </c:valAx>
    </c:plotArea>
    <c:legend>
      <c:legendPos val="t"/>
      <c:layout/>
      <c:overlay val="0"/>
    </c:legend>
    <c:plotVisOnly val="1"/>
    <c:dispBlanksAs val="gap"/>
    <c:showDLblsOverMax val="0"/>
  </c:chart>
  <c:externalData r:id="rId1">
    <c:autoUpdate val="0"/>
  </c:externalData>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Freeform 6"/>
          <p:cNvSpPr/>
          <p:nvPr/>
        </p:nvSpPr>
        <p:spPr>
          <a:xfrm>
            <a:off x="-76" y="5293518"/>
            <a:ext cx="9144093" cy="1443038"/>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355114 w 9144000"/>
              <a:gd name="connsiteY0" fmla="*/ 0 h 1562100"/>
              <a:gd name="connsiteX1" fmla="*/ 9144000 w 9144000"/>
              <a:gd name="connsiteY1" fmla="*/ 104775 h 1562100"/>
              <a:gd name="connsiteX2" fmla="*/ 9144000 w 9144000"/>
              <a:gd name="connsiteY2" fmla="*/ 361950 h 1562100"/>
              <a:gd name="connsiteX3" fmla="*/ 6334125 w 9144000"/>
              <a:gd name="connsiteY3" fmla="*/ 1562100 h 1562100"/>
              <a:gd name="connsiteX4" fmla="*/ 0 w 9144000"/>
              <a:gd name="connsiteY4" fmla="*/ 495300 h 1562100"/>
              <a:gd name="connsiteX5" fmla="*/ 355114 w 9144000"/>
              <a:gd name="connsiteY5" fmla="*/ 0 h 1562100"/>
              <a:gd name="connsiteX0" fmla="*/ 411923 w 9144000"/>
              <a:gd name="connsiteY0" fmla="*/ 83344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411923 w 9144000"/>
              <a:gd name="connsiteY5" fmla="*/ 83344 h 1457325"/>
              <a:gd name="connsiteX0" fmla="*/ 28462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8462 w 9144000"/>
              <a:gd name="connsiteY5" fmla="*/ 9525 h 1457325"/>
              <a:gd name="connsiteX0" fmla="*/ 108942 w 9144000"/>
              <a:gd name="connsiteY0" fmla="*/ 10477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108942 w 9144000"/>
              <a:gd name="connsiteY5" fmla="*/ 104775 h 1457325"/>
              <a:gd name="connsiteX0" fmla="*/ 26095 w 9144000"/>
              <a:gd name="connsiteY0" fmla="*/ 14288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6095 w 9144000"/>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12977 w 9117905"/>
              <a:gd name="connsiteY4" fmla="*/ 311944 h 1457325"/>
              <a:gd name="connsiteX5" fmla="*/ 0 w 9117905"/>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310 w 9117905"/>
              <a:gd name="connsiteY4" fmla="*/ 376237 h 1457325"/>
              <a:gd name="connsiteX5" fmla="*/ 0 w 9117905"/>
              <a:gd name="connsiteY5" fmla="*/ 14288 h 1457325"/>
              <a:gd name="connsiteX0" fmla="*/ 0 w 9117905"/>
              <a:gd name="connsiteY0" fmla="*/ 14288 h 1531144"/>
              <a:gd name="connsiteX1" fmla="*/ 9117905 w 9117905"/>
              <a:gd name="connsiteY1" fmla="*/ 0 h 1531144"/>
              <a:gd name="connsiteX2" fmla="*/ 9117905 w 9117905"/>
              <a:gd name="connsiteY2" fmla="*/ 257175 h 1531144"/>
              <a:gd name="connsiteX3" fmla="*/ 6308030 w 9117905"/>
              <a:gd name="connsiteY3" fmla="*/ 1531144 h 1531144"/>
              <a:gd name="connsiteX4" fmla="*/ 2310 w 9117905"/>
              <a:gd name="connsiteY4" fmla="*/ 376237 h 1531144"/>
              <a:gd name="connsiteX5" fmla="*/ 0 w 9117905"/>
              <a:gd name="connsiteY5" fmla="*/ 14288 h 1531144"/>
              <a:gd name="connsiteX0" fmla="*/ 0 w 9117905"/>
              <a:gd name="connsiteY0" fmla="*/ 14288 h 1450181"/>
              <a:gd name="connsiteX1" fmla="*/ 9117905 w 9117905"/>
              <a:gd name="connsiteY1" fmla="*/ 0 h 1450181"/>
              <a:gd name="connsiteX2" fmla="*/ 9117905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8994819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9106070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06070"/>
              <a:gd name="connsiteY0" fmla="*/ 0 h 1435893"/>
              <a:gd name="connsiteX1" fmla="*/ 9013755 w 9106070"/>
              <a:gd name="connsiteY1" fmla="*/ 97630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2 h 1435895"/>
              <a:gd name="connsiteX1" fmla="*/ 9096602 w 9106070"/>
              <a:gd name="connsiteY1" fmla="*/ 0 h 1435895"/>
              <a:gd name="connsiteX2" fmla="*/ 9106070 w 9106070"/>
              <a:gd name="connsiteY2" fmla="*/ 242889 h 1435895"/>
              <a:gd name="connsiteX3" fmla="*/ 6260689 w 9106070"/>
              <a:gd name="connsiteY3" fmla="*/ 1435895 h 1435895"/>
              <a:gd name="connsiteX4" fmla="*/ 2310 w 9106070"/>
              <a:gd name="connsiteY4" fmla="*/ 361951 h 1435895"/>
              <a:gd name="connsiteX5" fmla="*/ 0 w 9106070"/>
              <a:gd name="connsiteY5" fmla="*/ 2 h 1435895"/>
              <a:gd name="connsiteX0" fmla="*/ 0 w 9106070"/>
              <a:gd name="connsiteY0" fmla="*/ 0 h 1435893"/>
              <a:gd name="connsiteX1" fmla="*/ 8973515 w 9106070"/>
              <a:gd name="connsiteY1" fmla="*/ 123823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7145 h 1443038"/>
              <a:gd name="connsiteX1" fmla="*/ 9089499 w 9106070"/>
              <a:gd name="connsiteY1" fmla="*/ 0 h 1443038"/>
              <a:gd name="connsiteX2" fmla="*/ 9106070 w 9106070"/>
              <a:gd name="connsiteY2" fmla="*/ 250032 h 1443038"/>
              <a:gd name="connsiteX3" fmla="*/ 6260689 w 9106070"/>
              <a:gd name="connsiteY3" fmla="*/ 1443038 h 1443038"/>
              <a:gd name="connsiteX4" fmla="*/ 2310 w 9106070"/>
              <a:gd name="connsiteY4" fmla="*/ 369094 h 1443038"/>
              <a:gd name="connsiteX5" fmla="*/ 0 w 9106070"/>
              <a:gd name="connsiteY5" fmla="*/ 7145 h 1443038"/>
              <a:gd name="connsiteX0" fmla="*/ 0 w 9089499"/>
              <a:gd name="connsiteY0" fmla="*/ 7145 h 1443038"/>
              <a:gd name="connsiteX1" fmla="*/ 9089499 w 9089499"/>
              <a:gd name="connsiteY1" fmla="*/ 0 h 1443038"/>
              <a:gd name="connsiteX2" fmla="*/ 8923808 w 9089499"/>
              <a:gd name="connsiteY2" fmla="*/ 197644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4767 w 9089499"/>
              <a:gd name="connsiteY2" fmla="*/ 247650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8982984 w 9089499"/>
              <a:gd name="connsiteY2" fmla="*/ 202406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130131 w 9089499"/>
              <a:gd name="connsiteY4" fmla="*/ 266700 h 1443038"/>
              <a:gd name="connsiteX5" fmla="*/ 0 w 9089499"/>
              <a:gd name="connsiteY5" fmla="*/ 7145 h 1443038"/>
              <a:gd name="connsiteX0" fmla="*/ 57 w 9089556"/>
              <a:gd name="connsiteY0" fmla="*/ 7145 h 1443038"/>
              <a:gd name="connsiteX1" fmla="*/ 9089556 w 9089556"/>
              <a:gd name="connsiteY1" fmla="*/ 0 h 1443038"/>
              <a:gd name="connsiteX2" fmla="*/ 9087191 w 9089556"/>
              <a:gd name="connsiteY2" fmla="*/ 254793 h 1443038"/>
              <a:gd name="connsiteX3" fmla="*/ 6260746 w 9089556"/>
              <a:gd name="connsiteY3" fmla="*/ 1443038 h 1443038"/>
              <a:gd name="connsiteX4" fmla="*/ 0 w 9089556"/>
              <a:gd name="connsiteY4" fmla="*/ 366713 h 1443038"/>
              <a:gd name="connsiteX5" fmla="*/ 57 w 9089556"/>
              <a:gd name="connsiteY5" fmla="*/ 7145 h 1443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089556" h="1443038">
                <a:moveTo>
                  <a:pt x="57" y="7145"/>
                </a:moveTo>
                <a:lnTo>
                  <a:pt x="9089556" y="0"/>
                </a:lnTo>
                <a:cubicBezTo>
                  <a:pt x="9087979" y="82550"/>
                  <a:pt x="9088768" y="172243"/>
                  <a:pt x="9087191" y="254793"/>
                </a:cubicBezTo>
                <a:lnTo>
                  <a:pt x="6260746" y="1443038"/>
                </a:lnTo>
                <a:lnTo>
                  <a:pt x="0" y="366713"/>
                </a:lnTo>
                <a:lnTo>
                  <a:pt x="57" y="7145"/>
                </a:lnTo>
                <a:close/>
              </a:path>
            </a:pathLst>
          </a:custGeom>
          <a:gradFill>
            <a:gsLst>
              <a:gs pos="0">
                <a:schemeClr val="accent1"/>
              </a:gs>
              <a:gs pos="14000">
                <a:schemeClr val="accent1">
                  <a:lumMod val="60000"/>
                  <a:lumOff val="40000"/>
                </a:schemeClr>
              </a:gs>
              <a:gs pos="83000">
                <a:schemeClr val="accent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lnSpc>
                <a:spcPct val="100000"/>
              </a:lnSpc>
            </a:pPr>
            <a:endParaRPr lang="en-US" sz="1800" b="1" kern="1200">
              <a:solidFill>
                <a:schemeClr val="lt1"/>
              </a:solidFill>
              <a:latin typeface="+mn-lt"/>
              <a:ea typeface="+mn-ea"/>
              <a:cs typeface="+mn-cs"/>
            </a:endParaRPr>
          </a:p>
        </p:txBody>
      </p:sp>
      <p:sp>
        <p:nvSpPr>
          <p:cNvPr id="8" name="Freeform 7"/>
          <p:cNvSpPr/>
          <p:nvPr/>
        </p:nvSpPr>
        <p:spPr>
          <a:xfrm>
            <a:off x="-76" y="5293518"/>
            <a:ext cx="9144093" cy="1443038"/>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355114 w 9144000"/>
              <a:gd name="connsiteY0" fmla="*/ 0 h 1562100"/>
              <a:gd name="connsiteX1" fmla="*/ 9144000 w 9144000"/>
              <a:gd name="connsiteY1" fmla="*/ 104775 h 1562100"/>
              <a:gd name="connsiteX2" fmla="*/ 9144000 w 9144000"/>
              <a:gd name="connsiteY2" fmla="*/ 361950 h 1562100"/>
              <a:gd name="connsiteX3" fmla="*/ 6334125 w 9144000"/>
              <a:gd name="connsiteY3" fmla="*/ 1562100 h 1562100"/>
              <a:gd name="connsiteX4" fmla="*/ 0 w 9144000"/>
              <a:gd name="connsiteY4" fmla="*/ 495300 h 1562100"/>
              <a:gd name="connsiteX5" fmla="*/ 355114 w 9144000"/>
              <a:gd name="connsiteY5" fmla="*/ 0 h 1562100"/>
              <a:gd name="connsiteX0" fmla="*/ 411923 w 9144000"/>
              <a:gd name="connsiteY0" fmla="*/ 83344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411923 w 9144000"/>
              <a:gd name="connsiteY5" fmla="*/ 83344 h 1457325"/>
              <a:gd name="connsiteX0" fmla="*/ 28462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8462 w 9144000"/>
              <a:gd name="connsiteY5" fmla="*/ 9525 h 1457325"/>
              <a:gd name="connsiteX0" fmla="*/ 108942 w 9144000"/>
              <a:gd name="connsiteY0" fmla="*/ 10477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108942 w 9144000"/>
              <a:gd name="connsiteY5" fmla="*/ 104775 h 1457325"/>
              <a:gd name="connsiteX0" fmla="*/ 26095 w 9144000"/>
              <a:gd name="connsiteY0" fmla="*/ 14288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6095 w 9144000"/>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12977 w 9117905"/>
              <a:gd name="connsiteY4" fmla="*/ 311944 h 1457325"/>
              <a:gd name="connsiteX5" fmla="*/ 0 w 9117905"/>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310 w 9117905"/>
              <a:gd name="connsiteY4" fmla="*/ 376237 h 1457325"/>
              <a:gd name="connsiteX5" fmla="*/ 0 w 9117905"/>
              <a:gd name="connsiteY5" fmla="*/ 14288 h 1457325"/>
              <a:gd name="connsiteX0" fmla="*/ 0 w 9117905"/>
              <a:gd name="connsiteY0" fmla="*/ 14288 h 1531144"/>
              <a:gd name="connsiteX1" fmla="*/ 9117905 w 9117905"/>
              <a:gd name="connsiteY1" fmla="*/ 0 h 1531144"/>
              <a:gd name="connsiteX2" fmla="*/ 9117905 w 9117905"/>
              <a:gd name="connsiteY2" fmla="*/ 257175 h 1531144"/>
              <a:gd name="connsiteX3" fmla="*/ 6308030 w 9117905"/>
              <a:gd name="connsiteY3" fmla="*/ 1531144 h 1531144"/>
              <a:gd name="connsiteX4" fmla="*/ 2310 w 9117905"/>
              <a:gd name="connsiteY4" fmla="*/ 376237 h 1531144"/>
              <a:gd name="connsiteX5" fmla="*/ 0 w 9117905"/>
              <a:gd name="connsiteY5" fmla="*/ 14288 h 1531144"/>
              <a:gd name="connsiteX0" fmla="*/ 0 w 9117905"/>
              <a:gd name="connsiteY0" fmla="*/ 14288 h 1450181"/>
              <a:gd name="connsiteX1" fmla="*/ 9117905 w 9117905"/>
              <a:gd name="connsiteY1" fmla="*/ 0 h 1450181"/>
              <a:gd name="connsiteX2" fmla="*/ 9117905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8994819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9106070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06070"/>
              <a:gd name="connsiteY0" fmla="*/ 0 h 1435893"/>
              <a:gd name="connsiteX1" fmla="*/ 9013755 w 9106070"/>
              <a:gd name="connsiteY1" fmla="*/ 97630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2 h 1435895"/>
              <a:gd name="connsiteX1" fmla="*/ 9096602 w 9106070"/>
              <a:gd name="connsiteY1" fmla="*/ 0 h 1435895"/>
              <a:gd name="connsiteX2" fmla="*/ 9106070 w 9106070"/>
              <a:gd name="connsiteY2" fmla="*/ 242889 h 1435895"/>
              <a:gd name="connsiteX3" fmla="*/ 6260689 w 9106070"/>
              <a:gd name="connsiteY3" fmla="*/ 1435895 h 1435895"/>
              <a:gd name="connsiteX4" fmla="*/ 2310 w 9106070"/>
              <a:gd name="connsiteY4" fmla="*/ 361951 h 1435895"/>
              <a:gd name="connsiteX5" fmla="*/ 0 w 9106070"/>
              <a:gd name="connsiteY5" fmla="*/ 2 h 1435895"/>
              <a:gd name="connsiteX0" fmla="*/ 0 w 9106070"/>
              <a:gd name="connsiteY0" fmla="*/ 0 h 1435893"/>
              <a:gd name="connsiteX1" fmla="*/ 8973515 w 9106070"/>
              <a:gd name="connsiteY1" fmla="*/ 123823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7145 h 1443038"/>
              <a:gd name="connsiteX1" fmla="*/ 9089499 w 9106070"/>
              <a:gd name="connsiteY1" fmla="*/ 0 h 1443038"/>
              <a:gd name="connsiteX2" fmla="*/ 9106070 w 9106070"/>
              <a:gd name="connsiteY2" fmla="*/ 250032 h 1443038"/>
              <a:gd name="connsiteX3" fmla="*/ 6260689 w 9106070"/>
              <a:gd name="connsiteY3" fmla="*/ 1443038 h 1443038"/>
              <a:gd name="connsiteX4" fmla="*/ 2310 w 9106070"/>
              <a:gd name="connsiteY4" fmla="*/ 369094 h 1443038"/>
              <a:gd name="connsiteX5" fmla="*/ 0 w 9106070"/>
              <a:gd name="connsiteY5" fmla="*/ 7145 h 1443038"/>
              <a:gd name="connsiteX0" fmla="*/ 0 w 9089499"/>
              <a:gd name="connsiteY0" fmla="*/ 7145 h 1443038"/>
              <a:gd name="connsiteX1" fmla="*/ 9089499 w 9089499"/>
              <a:gd name="connsiteY1" fmla="*/ 0 h 1443038"/>
              <a:gd name="connsiteX2" fmla="*/ 8923808 w 9089499"/>
              <a:gd name="connsiteY2" fmla="*/ 197644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4767 w 9089499"/>
              <a:gd name="connsiteY2" fmla="*/ 247650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8982984 w 9089499"/>
              <a:gd name="connsiteY2" fmla="*/ 202406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130131 w 9089499"/>
              <a:gd name="connsiteY4" fmla="*/ 266700 h 1443038"/>
              <a:gd name="connsiteX5" fmla="*/ 0 w 9089499"/>
              <a:gd name="connsiteY5" fmla="*/ 7145 h 1443038"/>
              <a:gd name="connsiteX0" fmla="*/ 57 w 9089556"/>
              <a:gd name="connsiteY0" fmla="*/ 7145 h 1443038"/>
              <a:gd name="connsiteX1" fmla="*/ 9089556 w 9089556"/>
              <a:gd name="connsiteY1" fmla="*/ 0 h 1443038"/>
              <a:gd name="connsiteX2" fmla="*/ 9087191 w 9089556"/>
              <a:gd name="connsiteY2" fmla="*/ 254793 h 1443038"/>
              <a:gd name="connsiteX3" fmla="*/ 6260746 w 9089556"/>
              <a:gd name="connsiteY3" fmla="*/ 1443038 h 1443038"/>
              <a:gd name="connsiteX4" fmla="*/ 0 w 9089556"/>
              <a:gd name="connsiteY4" fmla="*/ 366713 h 1443038"/>
              <a:gd name="connsiteX5" fmla="*/ 57 w 9089556"/>
              <a:gd name="connsiteY5" fmla="*/ 7145 h 1443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089556" h="1443038">
                <a:moveTo>
                  <a:pt x="57" y="7145"/>
                </a:moveTo>
                <a:lnTo>
                  <a:pt x="9089556" y="0"/>
                </a:lnTo>
                <a:cubicBezTo>
                  <a:pt x="9087979" y="82550"/>
                  <a:pt x="9088768" y="172243"/>
                  <a:pt x="9087191" y="254793"/>
                </a:cubicBezTo>
                <a:lnTo>
                  <a:pt x="6260746" y="1443038"/>
                </a:lnTo>
                <a:lnTo>
                  <a:pt x="0" y="366713"/>
                </a:lnTo>
                <a:lnTo>
                  <a:pt x="57" y="7145"/>
                </a:lnTo>
                <a:close/>
              </a:path>
            </a:pathLst>
          </a:custGeom>
          <a:gradFill>
            <a:gsLst>
              <a:gs pos="41000">
                <a:schemeClr val="accent1">
                  <a:alpha val="0"/>
                </a:schemeClr>
              </a:gs>
              <a:gs pos="57000">
                <a:schemeClr val="accent1">
                  <a:lumMod val="40000"/>
                  <a:lumOff val="60000"/>
                </a:schemeClr>
              </a:gs>
              <a:gs pos="100000">
                <a:schemeClr val="accent1">
                  <a:alpha val="0"/>
                </a:schemeClr>
              </a:gs>
            </a:gsLst>
            <a:lin ang="6000000" scaled="0"/>
          </a:gradFill>
          <a:ln>
            <a:noFill/>
          </a:ln>
          <a:effectLst>
            <a:softEdge rad="317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lnSpc>
                <a:spcPct val="100000"/>
              </a:lnSpc>
            </a:pPr>
            <a:endParaRPr lang="en-US" sz="1800" b="1" kern="1200">
              <a:solidFill>
                <a:schemeClr val="lt1"/>
              </a:solidFill>
              <a:latin typeface="+mn-lt"/>
              <a:ea typeface="+mn-ea"/>
              <a:cs typeface="+mn-cs"/>
            </a:endParaRPr>
          </a:p>
        </p:txBody>
      </p:sp>
      <p:sp>
        <p:nvSpPr>
          <p:cNvPr id="9" name="Freeform 8"/>
          <p:cNvSpPr/>
          <p:nvPr/>
        </p:nvSpPr>
        <p:spPr>
          <a:xfrm>
            <a:off x="0" y="5545932"/>
            <a:ext cx="9146383" cy="1314449"/>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33337 h 1214437"/>
              <a:gd name="connsiteX1" fmla="*/ 6305550 w 9134475"/>
              <a:gd name="connsiteY1" fmla="*/ 1100137 h 1214437"/>
              <a:gd name="connsiteX2" fmla="*/ 9044270 w 9134475"/>
              <a:gd name="connsiteY2" fmla="*/ 0 h 1214437"/>
              <a:gd name="connsiteX3" fmla="*/ 9134475 w 9134475"/>
              <a:gd name="connsiteY3" fmla="*/ 1214437 h 1214437"/>
              <a:gd name="connsiteX4" fmla="*/ 0 w 9134475"/>
              <a:gd name="connsiteY4" fmla="*/ 1214437 h 1214437"/>
              <a:gd name="connsiteX5" fmla="*/ 0 w 9134475"/>
              <a:gd name="connsiteY5" fmla="*/ 33337 h 1214437"/>
              <a:gd name="connsiteX0" fmla="*/ 0 w 9134475"/>
              <a:gd name="connsiteY0" fmla="*/ 130968 h 1312068"/>
              <a:gd name="connsiteX1" fmla="*/ 6305550 w 9134475"/>
              <a:gd name="connsiteY1" fmla="*/ 1197768 h 1312068"/>
              <a:gd name="connsiteX2" fmla="*/ 9113111 w 9134475"/>
              <a:gd name="connsiteY2" fmla="*/ 0 h 1312068"/>
              <a:gd name="connsiteX3" fmla="*/ 9134475 w 9134475"/>
              <a:gd name="connsiteY3" fmla="*/ 1312068 h 1312068"/>
              <a:gd name="connsiteX4" fmla="*/ 0 w 9134475"/>
              <a:gd name="connsiteY4" fmla="*/ 1312068 h 1312068"/>
              <a:gd name="connsiteX5" fmla="*/ 0 w 9134475"/>
              <a:gd name="connsiteY5" fmla="*/ 130968 h 1312068"/>
              <a:gd name="connsiteX0" fmla="*/ 0 w 9113111"/>
              <a:gd name="connsiteY0" fmla="*/ 130968 h 1312068"/>
              <a:gd name="connsiteX1" fmla="*/ 6305550 w 9113111"/>
              <a:gd name="connsiteY1" fmla="*/ 1197768 h 1312068"/>
              <a:gd name="connsiteX2" fmla="*/ 9113111 w 9113111"/>
              <a:gd name="connsiteY2" fmla="*/ 0 h 1312068"/>
              <a:gd name="connsiteX3" fmla="*/ 8958813 w 9113111"/>
              <a:gd name="connsiteY3" fmla="*/ 1009649 h 1312068"/>
              <a:gd name="connsiteX4" fmla="*/ 0 w 9113111"/>
              <a:gd name="connsiteY4" fmla="*/ 1312068 h 1312068"/>
              <a:gd name="connsiteX5" fmla="*/ 0 w 9113111"/>
              <a:gd name="connsiteY5" fmla="*/ 130968 h 1312068"/>
              <a:gd name="connsiteX0" fmla="*/ 0 w 9117860"/>
              <a:gd name="connsiteY0" fmla="*/ 130968 h 1314449"/>
              <a:gd name="connsiteX1" fmla="*/ 6305550 w 9117860"/>
              <a:gd name="connsiteY1" fmla="*/ 1197768 h 1314449"/>
              <a:gd name="connsiteX2" fmla="*/ 9113111 w 9117860"/>
              <a:gd name="connsiteY2" fmla="*/ 0 h 1314449"/>
              <a:gd name="connsiteX3" fmla="*/ 9117860 w 9117860"/>
              <a:gd name="connsiteY3" fmla="*/ 1314449 h 1314449"/>
              <a:gd name="connsiteX4" fmla="*/ 0 w 9117860"/>
              <a:gd name="connsiteY4" fmla="*/ 1312068 h 1314449"/>
              <a:gd name="connsiteX5" fmla="*/ 0 w 9117860"/>
              <a:gd name="connsiteY5" fmla="*/ 130968 h 13144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17860" h="1314449">
                <a:moveTo>
                  <a:pt x="0" y="130968"/>
                </a:moveTo>
                <a:lnTo>
                  <a:pt x="6305550" y="1197768"/>
                </a:lnTo>
                <a:lnTo>
                  <a:pt x="9113111" y="0"/>
                </a:lnTo>
                <a:lnTo>
                  <a:pt x="9117860" y="1314449"/>
                </a:lnTo>
                <a:lnTo>
                  <a:pt x="0" y="1312068"/>
                </a:lnTo>
                <a:lnTo>
                  <a:pt x="0" y="130968"/>
                </a:lnTo>
                <a:close/>
              </a:path>
            </a:pathLst>
          </a:custGeom>
          <a:gradFill>
            <a:gsLst>
              <a:gs pos="0">
                <a:schemeClr val="accent3">
                  <a:lumMod val="40000"/>
                  <a:lumOff val="60000"/>
                </a:schemeClr>
              </a:gs>
              <a:gs pos="50000">
                <a:schemeClr val="accent3"/>
              </a:gs>
              <a:gs pos="100000">
                <a:schemeClr val="accent3">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00000"/>
              </a:lnSpc>
            </a:pPr>
            <a:endParaRPr lang="en-US" b="1"/>
          </a:p>
        </p:txBody>
      </p:sp>
      <p:sp>
        <p:nvSpPr>
          <p:cNvPr id="2" name="Title 1"/>
          <p:cNvSpPr>
            <a:spLocks noGrp="1"/>
          </p:cNvSpPr>
          <p:nvPr>
            <p:ph type="ctrTitle"/>
          </p:nvPr>
        </p:nvSpPr>
        <p:spPr>
          <a:xfrm>
            <a:off x="4572000" y="1676400"/>
            <a:ext cx="3886200" cy="1524000"/>
          </a:xfrm>
        </p:spPr>
        <p:txBody>
          <a:bodyPr anchor="b" anchorCtr="0"/>
          <a:lstStyle>
            <a:lvl1pPr algn="l">
              <a:defRPr/>
            </a:lvl1pPr>
          </a:lstStyle>
          <a:p>
            <a:r>
              <a:rPr lang="en-US" smtClean="0"/>
              <a:t>Click to edit Master title style</a:t>
            </a:r>
            <a:endParaRPr lang="en-US" dirty="0"/>
          </a:p>
        </p:txBody>
      </p:sp>
      <p:sp>
        <p:nvSpPr>
          <p:cNvPr id="3" name="Subtitle 2"/>
          <p:cNvSpPr>
            <a:spLocks noGrp="1"/>
          </p:cNvSpPr>
          <p:nvPr>
            <p:ph type="subTitle" idx="1"/>
          </p:nvPr>
        </p:nvSpPr>
        <p:spPr>
          <a:xfrm>
            <a:off x="4572000" y="3203574"/>
            <a:ext cx="3886200" cy="1825625"/>
          </a:xfrm>
        </p:spPr>
        <p:txBody>
          <a:bodyPr>
            <a:normAutofit/>
          </a:bodyPr>
          <a:lstStyle>
            <a:lvl1pPr marL="0" indent="0" algn="l">
              <a:buNone/>
              <a:defRPr sz="200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0" name="Rectangle 9"/>
          <p:cNvSpPr/>
          <p:nvPr/>
        </p:nvSpPr>
        <p:spPr>
          <a:xfrm>
            <a:off x="0" y="5262465"/>
            <a:ext cx="9144000" cy="74645"/>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10"/>
          <p:cNvSpPr/>
          <p:nvPr/>
        </p:nvSpPr>
        <p:spPr>
          <a:xfrm>
            <a:off x="130" y="5502670"/>
            <a:ext cx="9144066" cy="1271150"/>
          </a:xfrm>
          <a:custGeom>
            <a:avLst/>
            <a:gdLst>
              <a:gd name="connsiteX0" fmla="*/ 9331 w 9144000"/>
              <a:gd name="connsiteY0" fmla="*/ 111968 h 1278294"/>
              <a:gd name="connsiteX1" fmla="*/ 6288833 w 9144000"/>
              <a:gd name="connsiteY1" fmla="*/ 1194319 h 1278294"/>
              <a:gd name="connsiteX2" fmla="*/ 9144000 w 9144000"/>
              <a:gd name="connsiteY2" fmla="*/ 0 h 1278294"/>
              <a:gd name="connsiteX3" fmla="*/ 9144000 w 9144000"/>
              <a:gd name="connsiteY3" fmla="*/ 83976 h 1278294"/>
              <a:gd name="connsiteX4" fmla="*/ 6279502 w 9144000"/>
              <a:gd name="connsiteY4" fmla="*/ 1278294 h 1278294"/>
              <a:gd name="connsiteX5" fmla="*/ 0 w 9144000"/>
              <a:gd name="connsiteY5" fmla="*/ 195943 h 1278294"/>
              <a:gd name="connsiteX6" fmla="*/ 9331 w 9144000"/>
              <a:gd name="connsiteY6" fmla="*/ 111968 h 1278294"/>
              <a:gd name="connsiteX0" fmla="*/ 0 w 9134669"/>
              <a:gd name="connsiteY0" fmla="*/ 111968 h 1278294"/>
              <a:gd name="connsiteX1" fmla="*/ 6279502 w 9134669"/>
              <a:gd name="connsiteY1" fmla="*/ 1194319 h 1278294"/>
              <a:gd name="connsiteX2" fmla="*/ 9134669 w 9134669"/>
              <a:gd name="connsiteY2" fmla="*/ 0 h 1278294"/>
              <a:gd name="connsiteX3" fmla="*/ 9134669 w 9134669"/>
              <a:gd name="connsiteY3" fmla="*/ 83976 h 1278294"/>
              <a:gd name="connsiteX4" fmla="*/ 6270171 w 9134669"/>
              <a:gd name="connsiteY4" fmla="*/ 1278294 h 1278294"/>
              <a:gd name="connsiteX5" fmla="*/ 171644 w 9134669"/>
              <a:gd name="connsiteY5" fmla="*/ 388824 h 1278294"/>
              <a:gd name="connsiteX6" fmla="*/ 0 w 9134669"/>
              <a:gd name="connsiteY6" fmla="*/ 111968 h 1278294"/>
              <a:gd name="connsiteX0" fmla="*/ 0 w 9134669"/>
              <a:gd name="connsiteY0" fmla="*/ 111968 h 1278294"/>
              <a:gd name="connsiteX1" fmla="*/ 6279502 w 9134669"/>
              <a:gd name="connsiteY1" fmla="*/ 1194319 h 1278294"/>
              <a:gd name="connsiteX2" fmla="*/ 9134669 w 9134669"/>
              <a:gd name="connsiteY2" fmla="*/ 0 h 1278294"/>
              <a:gd name="connsiteX3" fmla="*/ 9134669 w 9134669"/>
              <a:gd name="connsiteY3" fmla="*/ 83976 h 1278294"/>
              <a:gd name="connsiteX4" fmla="*/ 6270171 w 9134669"/>
              <a:gd name="connsiteY4" fmla="*/ 1278294 h 1278294"/>
              <a:gd name="connsiteX5" fmla="*/ 194 w 9134669"/>
              <a:gd name="connsiteY5" fmla="*/ 195943 h 1278294"/>
              <a:gd name="connsiteX6" fmla="*/ 0 w 9134669"/>
              <a:gd name="connsiteY6" fmla="*/ 111968 h 1278294"/>
              <a:gd name="connsiteX0" fmla="*/ 49877 w 9134540"/>
              <a:gd name="connsiteY0" fmla="*/ 42912 h 1278294"/>
              <a:gd name="connsiteX1" fmla="*/ 6279373 w 9134540"/>
              <a:gd name="connsiteY1" fmla="*/ 1194319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49877 w 9134540"/>
              <a:gd name="connsiteY6" fmla="*/ 42912 h 1278294"/>
              <a:gd name="connsiteX0" fmla="*/ 2252 w 9134540"/>
              <a:gd name="connsiteY0" fmla="*/ 116731 h 1278294"/>
              <a:gd name="connsiteX1" fmla="*/ 6279373 w 9134540"/>
              <a:gd name="connsiteY1" fmla="*/ 1194319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78294"/>
              <a:gd name="connsiteX1" fmla="*/ 6279373 w 9134540"/>
              <a:gd name="connsiteY1" fmla="*/ 1234801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78294"/>
              <a:gd name="connsiteX1" fmla="*/ 6307948 w 9134540"/>
              <a:gd name="connsiteY1" fmla="*/ 1189558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28287"/>
              <a:gd name="connsiteX1" fmla="*/ 6307948 w 9134540"/>
              <a:gd name="connsiteY1" fmla="*/ 1189558 h 1228287"/>
              <a:gd name="connsiteX2" fmla="*/ 9134540 w 9134540"/>
              <a:gd name="connsiteY2" fmla="*/ 0 h 1228287"/>
              <a:gd name="connsiteX3" fmla="*/ 9134540 w 9134540"/>
              <a:gd name="connsiteY3" fmla="*/ 83976 h 1228287"/>
              <a:gd name="connsiteX4" fmla="*/ 6270042 w 9134540"/>
              <a:gd name="connsiteY4" fmla="*/ 1228287 h 1228287"/>
              <a:gd name="connsiteX5" fmla="*/ 65 w 9134540"/>
              <a:gd name="connsiteY5" fmla="*/ 195943 h 1228287"/>
              <a:gd name="connsiteX6" fmla="*/ 2252 w 9134540"/>
              <a:gd name="connsiteY6" fmla="*/ 116731 h 1228287"/>
              <a:gd name="connsiteX0" fmla="*/ 2252 w 9134540"/>
              <a:gd name="connsiteY0" fmla="*/ 116731 h 1266387"/>
              <a:gd name="connsiteX1" fmla="*/ 6307948 w 9134540"/>
              <a:gd name="connsiteY1" fmla="*/ 1189558 h 1266387"/>
              <a:gd name="connsiteX2" fmla="*/ 9134540 w 9134540"/>
              <a:gd name="connsiteY2" fmla="*/ 0 h 1266387"/>
              <a:gd name="connsiteX3" fmla="*/ 9134540 w 9134540"/>
              <a:gd name="connsiteY3" fmla="*/ 83976 h 1266387"/>
              <a:gd name="connsiteX4" fmla="*/ 6315286 w 9134540"/>
              <a:gd name="connsiteY4" fmla="*/ 1266387 h 1266387"/>
              <a:gd name="connsiteX5" fmla="*/ 65 w 9134540"/>
              <a:gd name="connsiteY5" fmla="*/ 195943 h 1266387"/>
              <a:gd name="connsiteX6" fmla="*/ 2252 w 9134540"/>
              <a:gd name="connsiteY6" fmla="*/ 116731 h 1266387"/>
              <a:gd name="connsiteX0" fmla="*/ 2252 w 9134540"/>
              <a:gd name="connsiteY0" fmla="*/ 152450 h 1302106"/>
              <a:gd name="connsiteX1" fmla="*/ 6307948 w 9134540"/>
              <a:gd name="connsiteY1" fmla="*/ 1225277 h 1302106"/>
              <a:gd name="connsiteX2" fmla="*/ 8932134 w 9134540"/>
              <a:gd name="connsiteY2" fmla="*/ 0 h 1302106"/>
              <a:gd name="connsiteX3" fmla="*/ 9134540 w 9134540"/>
              <a:gd name="connsiteY3" fmla="*/ 119695 h 1302106"/>
              <a:gd name="connsiteX4" fmla="*/ 6315286 w 9134540"/>
              <a:gd name="connsiteY4" fmla="*/ 1302106 h 1302106"/>
              <a:gd name="connsiteX5" fmla="*/ 65 w 9134540"/>
              <a:gd name="connsiteY5" fmla="*/ 231662 h 1302106"/>
              <a:gd name="connsiteX6" fmla="*/ 2252 w 9134540"/>
              <a:gd name="connsiteY6" fmla="*/ 152450 h 1302106"/>
              <a:gd name="connsiteX0" fmla="*/ 2252 w 9144066"/>
              <a:gd name="connsiteY0" fmla="*/ 121494 h 1271150"/>
              <a:gd name="connsiteX1" fmla="*/ 6307948 w 9144066"/>
              <a:gd name="connsiteY1" fmla="*/ 1194321 h 1271150"/>
              <a:gd name="connsiteX2" fmla="*/ 9144066 w 9144066"/>
              <a:gd name="connsiteY2" fmla="*/ 0 h 1271150"/>
              <a:gd name="connsiteX3" fmla="*/ 9134540 w 9144066"/>
              <a:gd name="connsiteY3" fmla="*/ 88739 h 1271150"/>
              <a:gd name="connsiteX4" fmla="*/ 6315286 w 9144066"/>
              <a:gd name="connsiteY4" fmla="*/ 1271150 h 1271150"/>
              <a:gd name="connsiteX5" fmla="*/ 65 w 9144066"/>
              <a:gd name="connsiteY5" fmla="*/ 200706 h 1271150"/>
              <a:gd name="connsiteX6" fmla="*/ 2252 w 9144066"/>
              <a:gd name="connsiteY6" fmla="*/ 121494 h 1271150"/>
              <a:gd name="connsiteX0" fmla="*/ 2252 w 9144066"/>
              <a:gd name="connsiteY0" fmla="*/ 121494 h 1271150"/>
              <a:gd name="connsiteX1" fmla="*/ 6307948 w 9144066"/>
              <a:gd name="connsiteY1" fmla="*/ 1194321 h 1271150"/>
              <a:gd name="connsiteX2" fmla="*/ 9144066 w 9144066"/>
              <a:gd name="connsiteY2" fmla="*/ 0 h 1271150"/>
              <a:gd name="connsiteX3" fmla="*/ 9051196 w 9144066"/>
              <a:gd name="connsiteY3" fmla="*/ 236376 h 1271150"/>
              <a:gd name="connsiteX4" fmla="*/ 6315286 w 9144066"/>
              <a:gd name="connsiteY4" fmla="*/ 1271150 h 1271150"/>
              <a:gd name="connsiteX5" fmla="*/ 65 w 9144066"/>
              <a:gd name="connsiteY5" fmla="*/ 200706 h 1271150"/>
              <a:gd name="connsiteX6" fmla="*/ 2252 w 9144066"/>
              <a:gd name="connsiteY6" fmla="*/ 121494 h 1271150"/>
              <a:gd name="connsiteX0" fmla="*/ 2252 w 9144066"/>
              <a:gd name="connsiteY0" fmla="*/ 121494 h 1271150"/>
              <a:gd name="connsiteX1" fmla="*/ 6307948 w 9144066"/>
              <a:gd name="connsiteY1" fmla="*/ 1194321 h 1271150"/>
              <a:gd name="connsiteX2" fmla="*/ 9144066 w 9144066"/>
              <a:gd name="connsiteY2" fmla="*/ 0 h 1271150"/>
              <a:gd name="connsiteX3" fmla="*/ 9141683 w 9144066"/>
              <a:gd name="connsiteY3" fmla="*/ 79214 h 1271150"/>
              <a:gd name="connsiteX4" fmla="*/ 6315286 w 9144066"/>
              <a:gd name="connsiteY4" fmla="*/ 1271150 h 1271150"/>
              <a:gd name="connsiteX5" fmla="*/ 65 w 9144066"/>
              <a:gd name="connsiteY5" fmla="*/ 200706 h 1271150"/>
              <a:gd name="connsiteX6" fmla="*/ 2252 w 9144066"/>
              <a:gd name="connsiteY6" fmla="*/ 121494 h 1271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66" h="1271150">
                <a:moveTo>
                  <a:pt x="2252" y="121494"/>
                </a:moveTo>
                <a:lnTo>
                  <a:pt x="6307948" y="1194321"/>
                </a:lnTo>
                <a:lnTo>
                  <a:pt x="9144066" y="0"/>
                </a:lnTo>
                <a:cubicBezTo>
                  <a:pt x="9143272" y="26405"/>
                  <a:pt x="9142477" y="52809"/>
                  <a:pt x="9141683" y="79214"/>
                </a:cubicBezTo>
                <a:lnTo>
                  <a:pt x="6315286" y="1271150"/>
                </a:lnTo>
                <a:lnTo>
                  <a:pt x="65" y="200706"/>
                </a:lnTo>
                <a:cubicBezTo>
                  <a:pt x="0" y="172714"/>
                  <a:pt x="2317" y="149486"/>
                  <a:pt x="2252" y="121494"/>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1AD4711A-D339-4520-A5A5-3AD09C356B9A}" type="datetimeFigureOut">
              <a:rPr lang="en-US" smtClean="0"/>
              <a:pPr/>
              <a:t>10/10/2014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normAutofit/>
          </a:bodyPr>
          <a:lstStyle/>
          <a:p>
            <a:fld id="{8C8CDF25-D6D5-41AC-BF4C-E873290D10FD}"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Freeform 6"/>
          <p:cNvSpPr/>
          <p:nvPr/>
        </p:nvSpPr>
        <p:spPr>
          <a:xfrm>
            <a:off x="0" y="5457825"/>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1"/>
              </a:gs>
              <a:gs pos="52000">
                <a:schemeClr val="accent1">
                  <a:lumMod val="40000"/>
                  <a:lumOff val="60000"/>
                </a:schemeClr>
              </a:gs>
              <a:gs pos="66000">
                <a:schemeClr val="accent1"/>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1807389" y="6148043"/>
            <a:ext cx="7338991" cy="711996"/>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3"/>
              </a:gs>
              <a:gs pos="40000">
                <a:schemeClr val="accent3">
                  <a:lumMod val="40000"/>
                  <a:lumOff val="60000"/>
                </a:schemeClr>
              </a:gs>
              <a:gs pos="48000">
                <a:schemeClr val="accent3"/>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p:cNvSpPr/>
          <p:nvPr/>
        </p:nvSpPr>
        <p:spPr>
          <a:xfrm>
            <a:off x="-196" y="5412337"/>
            <a:ext cx="7605568" cy="927910"/>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1680725" y="6116507"/>
            <a:ext cx="7465656" cy="741493"/>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AD4711A-D339-4520-A5A5-3AD09C356B9A}" type="datetimeFigureOut">
              <a:rPr lang="en-US" smtClean="0"/>
              <a:pPr/>
              <a:t>10/10/2014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8CDF25-D6D5-41AC-BF4C-E873290D10FD}"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Freeform 6"/>
          <p:cNvSpPr/>
          <p:nvPr/>
        </p:nvSpPr>
        <p:spPr>
          <a:xfrm>
            <a:off x="0" y="5457825"/>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1"/>
              </a:gs>
              <a:gs pos="52000">
                <a:schemeClr val="accent1">
                  <a:lumMod val="40000"/>
                  <a:lumOff val="60000"/>
                </a:schemeClr>
              </a:gs>
              <a:gs pos="66000">
                <a:schemeClr val="accent1"/>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1807389" y="6148043"/>
            <a:ext cx="7338991" cy="711996"/>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3"/>
              </a:gs>
              <a:gs pos="40000">
                <a:schemeClr val="accent3">
                  <a:lumMod val="40000"/>
                  <a:lumOff val="60000"/>
                </a:schemeClr>
              </a:gs>
              <a:gs pos="48000">
                <a:schemeClr val="accent3"/>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p:cNvSpPr/>
          <p:nvPr/>
        </p:nvSpPr>
        <p:spPr>
          <a:xfrm>
            <a:off x="-196" y="5412337"/>
            <a:ext cx="7605568" cy="927910"/>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1680725" y="6116507"/>
            <a:ext cx="7465656" cy="741493"/>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AD4711A-D339-4520-A5A5-3AD09C356B9A}" type="datetimeFigureOut">
              <a:rPr lang="en-US" smtClean="0"/>
              <a:pPr/>
              <a:t>10/10/2014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8CDF25-D6D5-41AC-BF4C-E873290D10FD}"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Freeform 6"/>
          <p:cNvSpPr/>
          <p:nvPr/>
        </p:nvSpPr>
        <p:spPr>
          <a:xfrm>
            <a:off x="0" y="5457825"/>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1"/>
              </a:gs>
              <a:gs pos="52000">
                <a:schemeClr val="accent1">
                  <a:lumMod val="40000"/>
                  <a:lumOff val="60000"/>
                </a:schemeClr>
              </a:gs>
              <a:gs pos="66000">
                <a:schemeClr val="accent1"/>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1807389" y="6148043"/>
            <a:ext cx="7338991" cy="711996"/>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3"/>
              </a:gs>
              <a:gs pos="40000">
                <a:schemeClr val="accent3">
                  <a:lumMod val="40000"/>
                  <a:lumOff val="60000"/>
                </a:schemeClr>
              </a:gs>
              <a:gs pos="48000">
                <a:schemeClr val="accent3"/>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85800" y="1600201"/>
            <a:ext cx="7772400" cy="3733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9" name="Freeform 8"/>
          <p:cNvSpPr/>
          <p:nvPr/>
        </p:nvSpPr>
        <p:spPr>
          <a:xfrm>
            <a:off x="-196" y="5412337"/>
            <a:ext cx="7605568" cy="927910"/>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1680725" y="6116507"/>
            <a:ext cx="7465656" cy="741493"/>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1AD4711A-D339-4520-A5A5-3AD09C356B9A}" type="datetimeFigureOut">
              <a:rPr lang="en-US" smtClean="0"/>
              <a:pPr/>
              <a:t>10/10/2014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8CDF25-D6D5-41AC-BF4C-E873290D10FD}"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Freeform 6"/>
          <p:cNvSpPr/>
          <p:nvPr/>
        </p:nvSpPr>
        <p:spPr>
          <a:xfrm>
            <a:off x="0" y="5545932"/>
            <a:ext cx="9146383" cy="1314449"/>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33337 h 1214437"/>
              <a:gd name="connsiteX1" fmla="*/ 6305550 w 9134475"/>
              <a:gd name="connsiteY1" fmla="*/ 1100137 h 1214437"/>
              <a:gd name="connsiteX2" fmla="*/ 9044270 w 9134475"/>
              <a:gd name="connsiteY2" fmla="*/ 0 h 1214437"/>
              <a:gd name="connsiteX3" fmla="*/ 9134475 w 9134475"/>
              <a:gd name="connsiteY3" fmla="*/ 1214437 h 1214437"/>
              <a:gd name="connsiteX4" fmla="*/ 0 w 9134475"/>
              <a:gd name="connsiteY4" fmla="*/ 1214437 h 1214437"/>
              <a:gd name="connsiteX5" fmla="*/ 0 w 9134475"/>
              <a:gd name="connsiteY5" fmla="*/ 33337 h 1214437"/>
              <a:gd name="connsiteX0" fmla="*/ 0 w 9134475"/>
              <a:gd name="connsiteY0" fmla="*/ 130968 h 1312068"/>
              <a:gd name="connsiteX1" fmla="*/ 6305550 w 9134475"/>
              <a:gd name="connsiteY1" fmla="*/ 1197768 h 1312068"/>
              <a:gd name="connsiteX2" fmla="*/ 9113111 w 9134475"/>
              <a:gd name="connsiteY2" fmla="*/ 0 h 1312068"/>
              <a:gd name="connsiteX3" fmla="*/ 9134475 w 9134475"/>
              <a:gd name="connsiteY3" fmla="*/ 1312068 h 1312068"/>
              <a:gd name="connsiteX4" fmla="*/ 0 w 9134475"/>
              <a:gd name="connsiteY4" fmla="*/ 1312068 h 1312068"/>
              <a:gd name="connsiteX5" fmla="*/ 0 w 9134475"/>
              <a:gd name="connsiteY5" fmla="*/ 130968 h 1312068"/>
              <a:gd name="connsiteX0" fmla="*/ 0 w 9113111"/>
              <a:gd name="connsiteY0" fmla="*/ 130968 h 1312068"/>
              <a:gd name="connsiteX1" fmla="*/ 6305550 w 9113111"/>
              <a:gd name="connsiteY1" fmla="*/ 1197768 h 1312068"/>
              <a:gd name="connsiteX2" fmla="*/ 9113111 w 9113111"/>
              <a:gd name="connsiteY2" fmla="*/ 0 h 1312068"/>
              <a:gd name="connsiteX3" fmla="*/ 8958813 w 9113111"/>
              <a:gd name="connsiteY3" fmla="*/ 1009649 h 1312068"/>
              <a:gd name="connsiteX4" fmla="*/ 0 w 9113111"/>
              <a:gd name="connsiteY4" fmla="*/ 1312068 h 1312068"/>
              <a:gd name="connsiteX5" fmla="*/ 0 w 9113111"/>
              <a:gd name="connsiteY5" fmla="*/ 130968 h 1312068"/>
              <a:gd name="connsiteX0" fmla="*/ 0 w 9117860"/>
              <a:gd name="connsiteY0" fmla="*/ 130968 h 1314449"/>
              <a:gd name="connsiteX1" fmla="*/ 6305550 w 9117860"/>
              <a:gd name="connsiteY1" fmla="*/ 1197768 h 1314449"/>
              <a:gd name="connsiteX2" fmla="*/ 9113111 w 9117860"/>
              <a:gd name="connsiteY2" fmla="*/ 0 h 1314449"/>
              <a:gd name="connsiteX3" fmla="*/ 9117860 w 9117860"/>
              <a:gd name="connsiteY3" fmla="*/ 1314449 h 1314449"/>
              <a:gd name="connsiteX4" fmla="*/ 0 w 9117860"/>
              <a:gd name="connsiteY4" fmla="*/ 1312068 h 1314449"/>
              <a:gd name="connsiteX5" fmla="*/ 0 w 9117860"/>
              <a:gd name="connsiteY5" fmla="*/ 130968 h 13144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17860" h="1314449">
                <a:moveTo>
                  <a:pt x="0" y="130968"/>
                </a:moveTo>
                <a:lnTo>
                  <a:pt x="6305550" y="1197768"/>
                </a:lnTo>
                <a:lnTo>
                  <a:pt x="9113111" y="0"/>
                </a:lnTo>
                <a:lnTo>
                  <a:pt x="9117860" y="1314449"/>
                </a:lnTo>
                <a:lnTo>
                  <a:pt x="0" y="1312068"/>
                </a:lnTo>
                <a:lnTo>
                  <a:pt x="0" y="130968"/>
                </a:lnTo>
                <a:close/>
              </a:path>
            </a:pathLst>
          </a:custGeom>
          <a:gradFill>
            <a:gsLst>
              <a:gs pos="0">
                <a:schemeClr val="accent1">
                  <a:lumMod val="40000"/>
                  <a:lumOff val="60000"/>
                </a:schemeClr>
              </a:gs>
              <a:gs pos="50000">
                <a:schemeClr val="accent1"/>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lnSpc>
                <a:spcPct val="100000"/>
              </a:lnSpc>
            </a:pPr>
            <a:endParaRPr lang="en-US" sz="1800" kern="1200">
              <a:solidFill>
                <a:schemeClr val="lt1"/>
              </a:solidFill>
              <a:latin typeface="+mn-lt"/>
              <a:ea typeface="+mn-ea"/>
              <a:cs typeface="+mn-cs"/>
            </a:endParaRPr>
          </a:p>
        </p:txBody>
      </p:sp>
      <p:sp>
        <p:nvSpPr>
          <p:cNvPr id="8" name="Freeform 7"/>
          <p:cNvSpPr/>
          <p:nvPr/>
        </p:nvSpPr>
        <p:spPr>
          <a:xfrm>
            <a:off x="-76" y="5293518"/>
            <a:ext cx="9144093" cy="1443038"/>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355114 w 9144000"/>
              <a:gd name="connsiteY0" fmla="*/ 0 h 1562100"/>
              <a:gd name="connsiteX1" fmla="*/ 9144000 w 9144000"/>
              <a:gd name="connsiteY1" fmla="*/ 104775 h 1562100"/>
              <a:gd name="connsiteX2" fmla="*/ 9144000 w 9144000"/>
              <a:gd name="connsiteY2" fmla="*/ 361950 h 1562100"/>
              <a:gd name="connsiteX3" fmla="*/ 6334125 w 9144000"/>
              <a:gd name="connsiteY3" fmla="*/ 1562100 h 1562100"/>
              <a:gd name="connsiteX4" fmla="*/ 0 w 9144000"/>
              <a:gd name="connsiteY4" fmla="*/ 495300 h 1562100"/>
              <a:gd name="connsiteX5" fmla="*/ 355114 w 9144000"/>
              <a:gd name="connsiteY5" fmla="*/ 0 h 1562100"/>
              <a:gd name="connsiteX0" fmla="*/ 411923 w 9144000"/>
              <a:gd name="connsiteY0" fmla="*/ 83344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411923 w 9144000"/>
              <a:gd name="connsiteY5" fmla="*/ 83344 h 1457325"/>
              <a:gd name="connsiteX0" fmla="*/ 28462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8462 w 9144000"/>
              <a:gd name="connsiteY5" fmla="*/ 9525 h 1457325"/>
              <a:gd name="connsiteX0" fmla="*/ 108942 w 9144000"/>
              <a:gd name="connsiteY0" fmla="*/ 10477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108942 w 9144000"/>
              <a:gd name="connsiteY5" fmla="*/ 104775 h 1457325"/>
              <a:gd name="connsiteX0" fmla="*/ 26095 w 9144000"/>
              <a:gd name="connsiteY0" fmla="*/ 14288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6095 w 9144000"/>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12977 w 9117905"/>
              <a:gd name="connsiteY4" fmla="*/ 311944 h 1457325"/>
              <a:gd name="connsiteX5" fmla="*/ 0 w 9117905"/>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310 w 9117905"/>
              <a:gd name="connsiteY4" fmla="*/ 376237 h 1457325"/>
              <a:gd name="connsiteX5" fmla="*/ 0 w 9117905"/>
              <a:gd name="connsiteY5" fmla="*/ 14288 h 1457325"/>
              <a:gd name="connsiteX0" fmla="*/ 0 w 9117905"/>
              <a:gd name="connsiteY0" fmla="*/ 14288 h 1531144"/>
              <a:gd name="connsiteX1" fmla="*/ 9117905 w 9117905"/>
              <a:gd name="connsiteY1" fmla="*/ 0 h 1531144"/>
              <a:gd name="connsiteX2" fmla="*/ 9117905 w 9117905"/>
              <a:gd name="connsiteY2" fmla="*/ 257175 h 1531144"/>
              <a:gd name="connsiteX3" fmla="*/ 6308030 w 9117905"/>
              <a:gd name="connsiteY3" fmla="*/ 1531144 h 1531144"/>
              <a:gd name="connsiteX4" fmla="*/ 2310 w 9117905"/>
              <a:gd name="connsiteY4" fmla="*/ 376237 h 1531144"/>
              <a:gd name="connsiteX5" fmla="*/ 0 w 9117905"/>
              <a:gd name="connsiteY5" fmla="*/ 14288 h 1531144"/>
              <a:gd name="connsiteX0" fmla="*/ 0 w 9117905"/>
              <a:gd name="connsiteY0" fmla="*/ 14288 h 1450181"/>
              <a:gd name="connsiteX1" fmla="*/ 9117905 w 9117905"/>
              <a:gd name="connsiteY1" fmla="*/ 0 h 1450181"/>
              <a:gd name="connsiteX2" fmla="*/ 9117905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8994819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9106070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06070"/>
              <a:gd name="connsiteY0" fmla="*/ 0 h 1435893"/>
              <a:gd name="connsiteX1" fmla="*/ 9013755 w 9106070"/>
              <a:gd name="connsiteY1" fmla="*/ 97630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2 h 1435895"/>
              <a:gd name="connsiteX1" fmla="*/ 9096602 w 9106070"/>
              <a:gd name="connsiteY1" fmla="*/ 0 h 1435895"/>
              <a:gd name="connsiteX2" fmla="*/ 9106070 w 9106070"/>
              <a:gd name="connsiteY2" fmla="*/ 242889 h 1435895"/>
              <a:gd name="connsiteX3" fmla="*/ 6260689 w 9106070"/>
              <a:gd name="connsiteY3" fmla="*/ 1435895 h 1435895"/>
              <a:gd name="connsiteX4" fmla="*/ 2310 w 9106070"/>
              <a:gd name="connsiteY4" fmla="*/ 361951 h 1435895"/>
              <a:gd name="connsiteX5" fmla="*/ 0 w 9106070"/>
              <a:gd name="connsiteY5" fmla="*/ 2 h 1435895"/>
              <a:gd name="connsiteX0" fmla="*/ 0 w 9106070"/>
              <a:gd name="connsiteY0" fmla="*/ 0 h 1435893"/>
              <a:gd name="connsiteX1" fmla="*/ 8973515 w 9106070"/>
              <a:gd name="connsiteY1" fmla="*/ 123823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7145 h 1443038"/>
              <a:gd name="connsiteX1" fmla="*/ 9089499 w 9106070"/>
              <a:gd name="connsiteY1" fmla="*/ 0 h 1443038"/>
              <a:gd name="connsiteX2" fmla="*/ 9106070 w 9106070"/>
              <a:gd name="connsiteY2" fmla="*/ 250032 h 1443038"/>
              <a:gd name="connsiteX3" fmla="*/ 6260689 w 9106070"/>
              <a:gd name="connsiteY3" fmla="*/ 1443038 h 1443038"/>
              <a:gd name="connsiteX4" fmla="*/ 2310 w 9106070"/>
              <a:gd name="connsiteY4" fmla="*/ 369094 h 1443038"/>
              <a:gd name="connsiteX5" fmla="*/ 0 w 9106070"/>
              <a:gd name="connsiteY5" fmla="*/ 7145 h 1443038"/>
              <a:gd name="connsiteX0" fmla="*/ 0 w 9089499"/>
              <a:gd name="connsiteY0" fmla="*/ 7145 h 1443038"/>
              <a:gd name="connsiteX1" fmla="*/ 9089499 w 9089499"/>
              <a:gd name="connsiteY1" fmla="*/ 0 h 1443038"/>
              <a:gd name="connsiteX2" fmla="*/ 8923808 w 9089499"/>
              <a:gd name="connsiteY2" fmla="*/ 197644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4767 w 9089499"/>
              <a:gd name="connsiteY2" fmla="*/ 247650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8982984 w 9089499"/>
              <a:gd name="connsiteY2" fmla="*/ 202406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130131 w 9089499"/>
              <a:gd name="connsiteY4" fmla="*/ 266700 h 1443038"/>
              <a:gd name="connsiteX5" fmla="*/ 0 w 9089499"/>
              <a:gd name="connsiteY5" fmla="*/ 7145 h 1443038"/>
              <a:gd name="connsiteX0" fmla="*/ 57 w 9089556"/>
              <a:gd name="connsiteY0" fmla="*/ 7145 h 1443038"/>
              <a:gd name="connsiteX1" fmla="*/ 9089556 w 9089556"/>
              <a:gd name="connsiteY1" fmla="*/ 0 h 1443038"/>
              <a:gd name="connsiteX2" fmla="*/ 9087191 w 9089556"/>
              <a:gd name="connsiteY2" fmla="*/ 254793 h 1443038"/>
              <a:gd name="connsiteX3" fmla="*/ 6260746 w 9089556"/>
              <a:gd name="connsiteY3" fmla="*/ 1443038 h 1443038"/>
              <a:gd name="connsiteX4" fmla="*/ 0 w 9089556"/>
              <a:gd name="connsiteY4" fmla="*/ 366713 h 1443038"/>
              <a:gd name="connsiteX5" fmla="*/ 57 w 9089556"/>
              <a:gd name="connsiteY5" fmla="*/ 7145 h 1443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089556" h="1443038">
                <a:moveTo>
                  <a:pt x="57" y="7145"/>
                </a:moveTo>
                <a:lnTo>
                  <a:pt x="9089556" y="0"/>
                </a:lnTo>
                <a:cubicBezTo>
                  <a:pt x="9087979" y="82550"/>
                  <a:pt x="9088768" y="172243"/>
                  <a:pt x="9087191" y="254793"/>
                </a:cubicBezTo>
                <a:lnTo>
                  <a:pt x="6260746" y="1443038"/>
                </a:lnTo>
                <a:lnTo>
                  <a:pt x="0" y="366713"/>
                </a:lnTo>
                <a:lnTo>
                  <a:pt x="57" y="7145"/>
                </a:lnTo>
                <a:close/>
              </a:path>
            </a:pathLst>
          </a:custGeom>
          <a:gradFill>
            <a:gsLst>
              <a:gs pos="0">
                <a:srgbClr val="000000"/>
              </a:gs>
              <a:gs pos="14000">
                <a:srgbClr val="333333"/>
              </a:gs>
              <a:gs pos="83000">
                <a:srgbClr val="0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lnSpc>
                <a:spcPct val="100000"/>
              </a:lnSpc>
            </a:pPr>
            <a:endParaRPr lang="en-US" sz="1800" kern="1200">
              <a:solidFill>
                <a:schemeClr val="lt1"/>
              </a:solidFill>
              <a:latin typeface="+mn-lt"/>
              <a:ea typeface="+mn-ea"/>
              <a:cs typeface="+mn-cs"/>
            </a:endParaRPr>
          </a:p>
        </p:txBody>
      </p:sp>
      <p:sp>
        <p:nvSpPr>
          <p:cNvPr id="9" name="Freeform 8"/>
          <p:cNvSpPr/>
          <p:nvPr/>
        </p:nvSpPr>
        <p:spPr>
          <a:xfrm>
            <a:off x="-76" y="5293518"/>
            <a:ext cx="9144093" cy="1443038"/>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355114 w 9144000"/>
              <a:gd name="connsiteY0" fmla="*/ 0 h 1562100"/>
              <a:gd name="connsiteX1" fmla="*/ 9144000 w 9144000"/>
              <a:gd name="connsiteY1" fmla="*/ 104775 h 1562100"/>
              <a:gd name="connsiteX2" fmla="*/ 9144000 w 9144000"/>
              <a:gd name="connsiteY2" fmla="*/ 361950 h 1562100"/>
              <a:gd name="connsiteX3" fmla="*/ 6334125 w 9144000"/>
              <a:gd name="connsiteY3" fmla="*/ 1562100 h 1562100"/>
              <a:gd name="connsiteX4" fmla="*/ 0 w 9144000"/>
              <a:gd name="connsiteY4" fmla="*/ 495300 h 1562100"/>
              <a:gd name="connsiteX5" fmla="*/ 355114 w 9144000"/>
              <a:gd name="connsiteY5" fmla="*/ 0 h 1562100"/>
              <a:gd name="connsiteX0" fmla="*/ 411923 w 9144000"/>
              <a:gd name="connsiteY0" fmla="*/ 83344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411923 w 9144000"/>
              <a:gd name="connsiteY5" fmla="*/ 83344 h 1457325"/>
              <a:gd name="connsiteX0" fmla="*/ 28462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8462 w 9144000"/>
              <a:gd name="connsiteY5" fmla="*/ 9525 h 1457325"/>
              <a:gd name="connsiteX0" fmla="*/ 108942 w 9144000"/>
              <a:gd name="connsiteY0" fmla="*/ 10477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108942 w 9144000"/>
              <a:gd name="connsiteY5" fmla="*/ 104775 h 1457325"/>
              <a:gd name="connsiteX0" fmla="*/ 26095 w 9144000"/>
              <a:gd name="connsiteY0" fmla="*/ 14288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6095 w 9144000"/>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12977 w 9117905"/>
              <a:gd name="connsiteY4" fmla="*/ 311944 h 1457325"/>
              <a:gd name="connsiteX5" fmla="*/ 0 w 9117905"/>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310 w 9117905"/>
              <a:gd name="connsiteY4" fmla="*/ 376237 h 1457325"/>
              <a:gd name="connsiteX5" fmla="*/ 0 w 9117905"/>
              <a:gd name="connsiteY5" fmla="*/ 14288 h 1457325"/>
              <a:gd name="connsiteX0" fmla="*/ 0 w 9117905"/>
              <a:gd name="connsiteY0" fmla="*/ 14288 h 1531144"/>
              <a:gd name="connsiteX1" fmla="*/ 9117905 w 9117905"/>
              <a:gd name="connsiteY1" fmla="*/ 0 h 1531144"/>
              <a:gd name="connsiteX2" fmla="*/ 9117905 w 9117905"/>
              <a:gd name="connsiteY2" fmla="*/ 257175 h 1531144"/>
              <a:gd name="connsiteX3" fmla="*/ 6308030 w 9117905"/>
              <a:gd name="connsiteY3" fmla="*/ 1531144 h 1531144"/>
              <a:gd name="connsiteX4" fmla="*/ 2310 w 9117905"/>
              <a:gd name="connsiteY4" fmla="*/ 376237 h 1531144"/>
              <a:gd name="connsiteX5" fmla="*/ 0 w 9117905"/>
              <a:gd name="connsiteY5" fmla="*/ 14288 h 1531144"/>
              <a:gd name="connsiteX0" fmla="*/ 0 w 9117905"/>
              <a:gd name="connsiteY0" fmla="*/ 14288 h 1450181"/>
              <a:gd name="connsiteX1" fmla="*/ 9117905 w 9117905"/>
              <a:gd name="connsiteY1" fmla="*/ 0 h 1450181"/>
              <a:gd name="connsiteX2" fmla="*/ 9117905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8994819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9106070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06070"/>
              <a:gd name="connsiteY0" fmla="*/ 0 h 1435893"/>
              <a:gd name="connsiteX1" fmla="*/ 9013755 w 9106070"/>
              <a:gd name="connsiteY1" fmla="*/ 97630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2 h 1435895"/>
              <a:gd name="connsiteX1" fmla="*/ 9096602 w 9106070"/>
              <a:gd name="connsiteY1" fmla="*/ 0 h 1435895"/>
              <a:gd name="connsiteX2" fmla="*/ 9106070 w 9106070"/>
              <a:gd name="connsiteY2" fmla="*/ 242889 h 1435895"/>
              <a:gd name="connsiteX3" fmla="*/ 6260689 w 9106070"/>
              <a:gd name="connsiteY3" fmla="*/ 1435895 h 1435895"/>
              <a:gd name="connsiteX4" fmla="*/ 2310 w 9106070"/>
              <a:gd name="connsiteY4" fmla="*/ 361951 h 1435895"/>
              <a:gd name="connsiteX5" fmla="*/ 0 w 9106070"/>
              <a:gd name="connsiteY5" fmla="*/ 2 h 1435895"/>
              <a:gd name="connsiteX0" fmla="*/ 0 w 9106070"/>
              <a:gd name="connsiteY0" fmla="*/ 0 h 1435893"/>
              <a:gd name="connsiteX1" fmla="*/ 8973515 w 9106070"/>
              <a:gd name="connsiteY1" fmla="*/ 123823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7145 h 1443038"/>
              <a:gd name="connsiteX1" fmla="*/ 9089499 w 9106070"/>
              <a:gd name="connsiteY1" fmla="*/ 0 h 1443038"/>
              <a:gd name="connsiteX2" fmla="*/ 9106070 w 9106070"/>
              <a:gd name="connsiteY2" fmla="*/ 250032 h 1443038"/>
              <a:gd name="connsiteX3" fmla="*/ 6260689 w 9106070"/>
              <a:gd name="connsiteY3" fmla="*/ 1443038 h 1443038"/>
              <a:gd name="connsiteX4" fmla="*/ 2310 w 9106070"/>
              <a:gd name="connsiteY4" fmla="*/ 369094 h 1443038"/>
              <a:gd name="connsiteX5" fmla="*/ 0 w 9106070"/>
              <a:gd name="connsiteY5" fmla="*/ 7145 h 1443038"/>
              <a:gd name="connsiteX0" fmla="*/ 0 w 9089499"/>
              <a:gd name="connsiteY0" fmla="*/ 7145 h 1443038"/>
              <a:gd name="connsiteX1" fmla="*/ 9089499 w 9089499"/>
              <a:gd name="connsiteY1" fmla="*/ 0 h 1443038"/>
              <a:gd name="connsiteX2" fmla="*/ 8923808 w 9089499"/>
              <a:gd name="connsiteY2" fmla="*/ 197644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4767 w 9089499"/>
              <a:gd name="connsiteY2" fmla="*/ 247650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8982984 w 9089499"/>
              <a:gd name="connsiteY2" fmla="*/ 202406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130131 w 9089499"/>
              <a:gd name="connsiteY4" fmla="*/ 266700 h 1443038"/>
              <a:gd name="connsiteX5" fmla="*/ 0 w 9089499"/>
              <a:gd name="connsiteY5" fmla="*/ 7145 h 1443038"/>
              <a:gd name="connsiteX0" fmla="*/ 57 w 9089556"/>
              <a:gd name="connsiteY0" fmla="*/ 7145 h 1443038"/>
              <a:gd name="connsiteX1" fmla="*/ 9089556 w 9089556"/>
              <a:gd name="connsiteY1" fmla="*/ 0 h 1443038"/>
              <a:gd name="connsiteX2" fmla="*/ 9087191 w 9089556"/>
              <a:gd name="connsiteY2" fmla="*/ 254793 h 1443038"/>
              <a:gd name="connsiteX3" fmla="*/ 6260746 w 9089556"/>
              <a:gd name="connsiteY3" fmla="*/ 1443038 h 1443038"/>
              <a:gd name="connsiteX4" fmla="*/ 0 w 9089556"/>
              <a:gd name="connsiteY4" fmla="*/ 366713 h 1443038"/>
              <a:gd name="connsiteX5" fmla="*/ 57 w 9089556"/>
              <a:gd name="connsiteY5" fmla="*/ 7145 h 1443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089556" h="1443038">
                <a:moveTo>
                  <a:pt x="57" y="7145"/>
                </a:moveTo>
                <a:lnTo>
                  <a:pt x="9089556" y="0"/>
                </a:lnTo>
                <a:cubicBezTo>
                  <a:pt x="9087979" y="82550"/>
                  <a:pt x="9088768" y="172243"/>
                  <a:pt x="9087191" y="254793"/>
                </a:cubicBezTo>
                <a:lnTo>
                  <a:pt x="6260746" y="1443038"/>
                </a:lnTo>
                <a:lnTo>
                  <a:pt x="0" y="366713"/>
                </a:lnTo>
                <a:lnTo>
                  <a:pt x="57" y="7145"/>
                </a:lnTo>
                <a:close/>
              </a:path>
            </a:pathLst>
          </a:custGeom>
          <a:gradFill>
            <a:gsLst>
              <a:gs pos="41000">
                <a:srgbClr val="000000">
                  <a:alpha val="0"/>
                </a:srgbClr>
              </a:gs>
              <a:gs pos="57000">
                <a:srgbClr val="4D4D4D"/>
              </a:gs>
              <a:gs pos="100000">
                <a:srgbClr val="000000">
                  <a:alpha val="0"/>
                </a:srgbClr>
              </a:gs>
            </a:gsLst>
            <a:lin ang="6000000" scaled="0"/>
          </a:gradFill>
          <a:ln>
            <a:noFill/>
          </a:ln>
          <a:effectLst>
            <a:softEdge rad="317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lnSpc>
                <a:spcPct val="100000"/>
              </a:lnSpc>
            </a:pPr>
            <a:endParaRPr lang="en-US" sz="1800" kern="1200">
              <a:solidFill>
                <a:schemeClr val="lt1"/>
              </a:solidFill>
              <a:latin typeface="+mn-lt"/>
              <a:ea typeface="+mn-ea"/>
              <a:cs typeface="+mn-cs"/>
            </a:endParaRPr>
          </a:p>
        </p:txBody>
      </p:sp>
      <p:sp>
        <p:nvSpPr>
          <p:cNvPr id="2" name="Title 1"/>
          <p:cNvSpPr>
            <a:spLocks noGrp="1"/>
          </p:cNvSpPr>
          <p:nvPr>
            <p:ph type="title"/>
          </p:nvPr>
        </p:nvSpPr>
        <p:spPr>
          <a:xfrm>
            <a:off x="722313" y="3633787"/>
            <a:ext cx="7772400" cy="1362075"/>
          </a:xfrm>
        </p:spPr>
        <p:txBody>
          <a:bodyPr anchor="t"/>
          <a:lstStyle>
            <a:lvl1pPr algn="l">
              <a:defRPr sz="4000" b="0" i="0" cap="all" baseline="0"/>
            </a:lvl1pPr>
          </a:lstStyle>
          <a:p>
            <a:r>
              <a:rPr lang="en-US" smtClean="0"/>
              <a:t>Click to edit Master title style</a:t>
            </a:r>
            <a:endParaRPr lang="en-US" dirty="0"/>
          </a:p>
        </p:txBody>
      </p:sp>
      <p:sp>
        <p:nvSpPr>
          <p:cNvPr id="3" name="Text Placeholder 2"/>
          <p:cNvSpPr>
            <a:spLocks noGrp="1"/>
          </p:cNvSpPr>
          <p:nvPr>
            <p:ph type="body" idx="1"/>
          </p:nvPr>
        </p:nvSpPr>
        <p:spPr>
          <a:xfrm>
            <a:off x="722313" y="2133600"/>
            <a:ext cx="7772400" cy="1500187"/>
          </a:xfrm>
        </p:spPr>
        <p:txBody>
          <a:bodyPr anchor="b"/>
          <a:lstStyle>
            <a:lvl1pPr marL="0" indent="0">
              <a:buNone/>
              <a:defRPr sz="200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0" name="Rectangle 9"/>
          <p:cNvSpPr/>
          <p:nvPr/>
        </p:nvSpPr>
        <p:spPr>
          <a:xfrm>
            <a:off x="0" y="5262465"/>
            <a:ext cx="9144000" cy="74645"/>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10"/>
          <p:cNvSpPr/>
          <p:nvPr/>
        </p:nvSpPr>
        <p:spPr>
          <a:xfrm>
            <a:off x="130" y="5502670"/>
            <a:ext cx="9144066" cy="1271150"/>
          </a:xfrm>
          <a:custGeom>
            <a:avLst/>
            <a:gdLst>
              <a:gd name="connsiteX0" fmla="*/ 9331 w 9144000"/>
              <a:gd name="connsiteY0" fmla="*/ 111968 h 1278294"/>
              <a:gd name="connsiteX1" fmla="*/ 6288833 w 9144000"/>
              <a:gd name="connsiteY1" fmla="*/ 1194319 h 1278294"/>
              <a:gd name="connsiteX2" fmla="*/ 9144000 w 9144000"/>
              <a:gd name="connsiteY2" fmla="*/ 0 h 1278294"/>
              <a:gd name="connsiteX3" fmla="*/ 9144000 w 9144000"/>
              <a:gd name="connsiteY3" fmla="*/ 83976 h 1278294"/>
              <a:gd name="connsiteX4" fmla="*/ 6279502 w 9144000"/>
              <a:gd name="connsiteY4" fmla="*/ 1278294 h 1278294"/>
              <a:gd name="connsiteX5" fmla="*/ 0 w 9144000"/>
              <a:gd name="connsiteY5" fmla="*/ 195943 h 1278294"/>
              <a:gd name="connsiteX6" fmla="*/ 9331 w 9144000"/>
              <a:gd name="connsiteY6" fmla="*/ 111968 h 1278294"/>
              <a:gd name="connsiteX0" fmla="*/ 0 w 9134669"/>
              <a:gd name="connsiteY0" fmla="*/ 111968 h 1278294"/>
              <a:gd name="connsiteX1" fmla="*/ 6279502 w 9134669"/>
              <a:gd name="connsiteY1" fmla="*/ 1194319 h 1278294"/>
              <a:gd name="connsiteX2" fmla="*/ 9134669 w 9134669"/>
              <a:gd name="connsiteY2" fmla="*/ 0 h 1278294"/>
              <a:gd name="connsiteX3" fmla="*/ 9134669 w 9134669"/>
              <a:gd name="connsiteY3" fmla="*/ 83976 h 1278294"/>
              <a:gd name="connsiteX4" fmla="*/ 6270171 w 9134669"/>
              <a:gd name="connsiteY4" fmla="*/ 1278294 h 1278294"/>
              <a:gd name="connsiteX5" fmla="*/ 171644 w 9134669"/>
              <a:gd name="connsiteY5" fmla="*/ 388824 h 1278294"/>
              <a:gd name="connsiteX6" fmla="*/ 0 w 9134669"/>
              <a:gd name="connsiteY6" fmla="*/ 111968 h 1278294"/>
              <a:gd name="connsiteX0" fmla="*/ 0 w 9134669"/>
              <a:gd name="connsiteY0" fmla="*/ 111968 h 1278294"/>
              <a:gd name="connsiteX1" fmla="*/ 6279502 w 9134669"/>
              <a:gd name="connsiteY1" fmla="*/ 1194319 h 1278294"/>
              <a:gd name="connsiteX2" fmla="*/ 9134669 w 9134669"/>
              <a:gd name="connsiteY2" fmla="*/ 0 h 1278294"/>
              <a:gd name="connsiteX3" fmla="*/ 9134669 w 9134669"/>
              <a:gd name="connsiteY3" fmla="*/ 83976 h 1278294"/>
              <a:gd name="connsiteX4" fmla="*/ 6270171 w 9134669"/>
              <a:gd name="connsiteY4" fmla="*/ 1278294 h 1278294"/>
              <a:gd name="connsiteX5" fmla="*/ 194 w 9134669"/>
              <a:gd name="connsiteY5" fmla="*/ 195943 h 1278294"/>
              <a:gd name="connsiteX6" fmla="*/ 0 w 9134669"/>
              <a:gd name="connsiteY6" fmla="*/ 111968 h 1278294"/>
              <a:gd name="connsiteX0" fmla="*/ 49877 w 9134540"/>
              <a:gd name="connsiteY0" fmla="*/ 42912 h 1278294"/>
              <a:gd name="connsiteX1" fmla="*/ 6279373 w 9134540"/>
              <a:gd name="connsiteY1" fmla="*/ 1194319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49877 w 9134540"/>
              <a:gd name="connsiteY6" fmla="*/ 42912 h 1278294"/>
              <a:gd name="connsiteX0" fmla="*/ 2252 w 9134540"/>
              <a:gd name="connsiteY0" fmla="*/ 116731 h 1278294"/>
              <a:gd name="connsiteX1" fmla="*/ 6279373 w 9134540"/>
              <a:gd name="connsiteY1" fmla="*/ 1194319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78294"/>
              <a:gd name="connsiteX1" fmla="*/ 6279373 w 9134540"/>
              <a:gd name="connsiteY1" fmla="*/ 1234801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78294"/>
              <a:gd name="connsiteX1" fmla="*/ 6307948 w 9134540"/>
              <a:gd name="connsiteY1" fmla="*/ 1189558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28287"/>
              <a:gd name="connsiteX1" fmla="*/ 6307948 w 9134540"/>
              <a:gd name="connsiteY1" fmla="*/ 1189558 h 1228287"/>
              <a:gd name="connsiteX2" fmla="*/ 9134540 w 9134540"/>
              <a:gd name="connsiteY2" fmla="*/ 0 h 1228287"/>
              <a:gd name="connsiteX3" fmla="*/ 9134540 w 9134540"/>
              <a:gd name="connsiteY3" fmla="*/ 83976 h 1228287"/>
              <a:gd name="connsiteX4" fmla="*/ 6270042 w 9134540"/>
              <a:gd name="connsiteY4" fmla="*/ 1228287 h 1228287"/>
              <a:gd name="connsiteX5" fmla="*/ 65 w 9134540"/>
              <a:gd name="connsiteY5" fmla="*/ 195943 h 1228287"/>
              <a:gd name="connsiteX6" fmla="*/ 2252 w 9134540"/>
              <a:gd name="connsiteY6" fmla="*/ 116731 h 1228287"/>
              <a:gd name="connsiteX0" fmla="*/ 2252 w 9134540"/>
              <a:gd name="connsiteY0" fmla="*/ 116731 h 1266387"/>
              <a:gd name="connsiteX1" fmla="*/ 6307948 w 9134540"/>
              <a:gd name="connsiteY1" fmla="*/ 1189558 h 1266387"/>
              <a:gd name="connsiteX2" fmla="*/ 9134540 w 9134540"/>
              <a:gd name="connsiteY2" fmla="*/ 0 h 1266387"/>
              <a:gd name="connsiteX3" fmla="*/ 9134540 w 9134540"/>
              <a:gd name="connsiteY3" fmla="*/ 83976 h 1266387"/>
              <a:gd name="connsiteX4" fmla="*/ 6315286 w 9134540"/>
              <a:gd name="connsiteY4" fmla="*/ 1266387 h 1266387"/>
              <a:gd name="connsiteX5" fmla="*/ 65 w 9134540"/>
              <a:gd name="connsiteY5" fmla="*/ 195943 h 1266387"/>
              <a:gd name="connsiteX6" fmla="*/ 2252 w 9134540"/>
              <a:gd name="connsiteY6" fmla="*/ 116731 h 1266387"/>
              <a:gd name="connsiteX0" fmla="*/ 2252 w 9134540"/>
              <a:gd name="connsiteY0" fmla="*/ 152450 h 1302106"/>
              <a:gd name="connsiteX1" fmla="*/ 6307948 w 9134540"/>
              <a:gd name="connsiteY1" fmla="*/ 1225277 h 1302106"/>
              <a:gd name="connsiteX2" fmla="*/ 8932134 w 9134540"/>
              <a:gd name="connsiteY2" fmla="*/ 0 h 1302106"/>
              <a:gd name="connsiteX3" fmla="*/ 9134540 w 9134540"/>
              <a:gd name="connsiteY3" fmla="*/ 119695 h 1302106"/>
              <a:gd name="connsiteX4" fmla="*/ 6315286 w 9134540"/>
              <a:gd name="connsiteY4" fmla="*/ 1302106 h 1302106"/>
              <a:gd name="connsiteX5" fmla="*/ 65 w 9134540"/>
              <a:gd name="connsiteY5" fmla="*/ 231662 h 1302106"/>
              <a:gd name="connsiteX6" fmla="*/ 2252 w 9134540"/>
              <a:gd name="connsiteY6" fmla="*/ 152450 h 1302106"/>
              <a:gd name="connsiteX0" fmla="*/ 2252 w 9144066"/>
              <a:gd name="connsiteY0" fmla="*/ 121494 h 1271150"/>
              <a:gd name="connsiteX1" fmla="*/ 6307948 w 9144066"/>
              <a:gd name="connsiteY1" fmla="*/ 1194321 h 1271150"/>
              <a:gd name="connsiteX2" fmla="*/ 9144066 w 9144066"/>
              <a:gd name="connsiteY2" fmla="*/ 0 h 1271150"/>
              <a:gd name="connsiteX3" fmla="*/ 9134540 w 9144066"/>
              <a:gd name="connsiteY3" fmla="*/ 88739 h 1271150"/>
              <a:gd name="connsiteX4" fmla="*/ 6315286 w 9144066"/>
              <a:gd name="connsiteY4" fmla="*/ 1271150 h 1271150"/>
              <a:gd name="connsiteX5" fmla="*/ 65 w 9144066"/>
              <a:gd name="connsiteY5" fmla="*/ 200706 h 1271150"/>
              <a:gd name="connsiteX6" fmla="*/ 2252 w 9144066"/>
              <a:gd name="connsiteY6" fmla="*/ 121494 h 1271150"/>
              <a:gd name="connsiteX0" fmla="*/ 2252 w 9144066"/>
              <a:gd name="connsiteY0" fmla="*/ 121494 h 1271150"/>
              <a:gd name="connsiteX1" fmla="*/ 6307948 w 9144066"/>
              <a:gd name="connsiteY1" fmla="*/ 1194321 h 1271150"/>
              <a:gd name="connsiteX2" fmla="*/ 9144066 w 9144066"/>
              <a:gd name="connsiteY2" fmla="*/ 0 h 1271150"/>
              <a:gd name="connsiteX3" fmla="*/ 9051196 w 9144066"/>
              <a:gd name="connsiteY3" fmla="*/ 236376 h 1271150"/>
              <a:gd name="connsiteX4" fmla="*/ 6315286 w 9144066"/>
              <a:gd name="connsiteY4" fmla="*/ 1271150 h 1271150"/>
              <a:gd name="connsiteX5" fmla="*/ 65 w 9144066"/>
              <a:gd name="connsiteY5" fmla="*/ 200706 h 1271150"/>
              <a:gd name="connsiteX6" fmla="*/ 2252 w 9144066"/>
              <a:gd name="connsiteY6" fmla="*/ 121494 h 1271150"/>
              <a:gd name="connsiteX0" fmla="*/ 2252 w 9144066"/>
              <a:gd name="connsiteY0" fmla="*/ 121494 h 1271150"/>
              <a:gd name="connsiteX1" fmla="*/ 6307948 w 9144066"/>
              <a:gd name="connsiteY1" fmla="*/ 1194321 h 1271150"/>
              <a:gd name="connsiteX2" fmla="*/ 9144066 w 9144066"/>
              <a:gd name="connsiteY2" fmla="*/ 0 h 1271150"/>
              <a:gd name="connsiteX3" fmla="*/ 9141683 w 9144066"/>
              <a:gd name="connsiteY3" fmla="*/ 79214 h 1271150"/>
              <a:gd name="connsiteX4" fmla="*/ 6315286 w 9144066"/>
              <a:gd name="connsiteY4" fmla="*/ 1271150 h 1271150"/>
              <a:gd name="connsiteX5" fmla="*/ 65 w 9144066"/>
              <a:gd name="connsiteY5" fmla="*/ 200706 h 1271150"/>
              <a:gd name="connsiteX6" fmla="*/ 2252 w 9144066"/>
              <a:gd name="connsiteY6" fmla="*/ 121494 h 1271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66" h="1271150">
                <a:moveTo>
                  <a:pt x="2252" y="121494"/>
                </a:moveTo>
                <a:lnTo>
                  <a:pt x="6307948" y="1194321"/>
                </a:lnTo>
                <a:lnTo>
                  <a:pt x="9144066" y="0"/>
                </a:lnTo>
                <a:cubicBezTo>
                  <a:pt x="9143272" y="26405"/>
                  <a:pt x="9142477" y="52809"/>
                  <a:pt x="9141683" y="79214"/>
                </a:cubicBezTo>
                <a:lnTo>
                  <a:pt x="6315286" y="1271150"/>
                </a:lnTo>
                <a:lnTo>
                  <a:pt x="65" y="200706"/>
                </a:lnTo>
                <a:cubicBezTo>
                  <a:pt x="0" y="172714"/>
                  <a:pt x="2317" y="149486"/>
                  <a:pt x="2252" y="121494"/>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1AD4711A-D339-4520-A5A5-3AD09C356B9A}" type="datetimeFigureOut">
              <a:rPr lang="en-US" smtClean="0"/>
              <a:pPr/>
              <a:t>10/10/2014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8CDF25-D6D5-41AC-BF4C-E873290D10FD}"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reeform 7"/>
          <p:cNvSpPr/>
          <p:nvPr/>
        </p:nvSpPr>
        <p:spPr>
          <a:xfrm>
            <a:off x="1807389" y="6148043"/>
            <a:ext cx="7338991" cy="711996"/>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3"/>
              </a:gs>
              <a:gs pos="40000">
                <a:schemeClr val="accent3">
                  <a:lumMod val="40000"/>
                  <a:lumOff val="60000"/>
                </a:schemeClr>
              </a:gs>
              <a:gs pos="48000">
                <a:schemeClr val="accent3"/>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p:cNvSpPr/>
          <p:nvPr/>
        </p:nvSpPr>
        <p:spPr>
          <a:xfrm>
            <a:off x="0" y="5457825"/>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1"/>
              </a:gs>
              <a:gs pos="52000">
                <a:schemeClr val="accent1">
                  <a:lumMod val="40000"/>
                  <a:lumOff val="60000"/>
                </a:schemeClr>
              </a:gs>
              <a:gs pos="66000">
                <a:schemeClr val="accent1"/>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p:txBody>
          <a:bodyPr/>
          <a:lstStyle/>
          <a:p>
            <a:r>
              <a:rPr lang="en-US" smtClean="0"/>
              <a:t>Click to edit Master title style</a:t>
            </a:r>
            <a:endParaRPr lang="en-US"/>
          </a:p>
        </p:txBody>
      </p:sp>
      <p:sp>
        <p:nvSpPr>
          <p:cNvPr id="10" name="Freeform 9"/>
          <p:cNvSpPr/>
          <p:nvPr/>
        </p:nvSpPr>
        <p:spPr>
          <a:xfrm>
            <a:off x="-196" y="5412337"/>
            <a:ext cx="7605568" cy="927910"/>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10"/>
          <p:cNvSpPr/>
          <p:nvPr/>
        </p:nvSpPr>
        <p:spPr>
          <a:xfrm>
            <a:off x="1680725" y="6116507"/>
            <a:ext cx="7465656" cy="741493"/>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1AD4711A-D339-4520-A5A5-3AD09C356B9A}" type="datetimeFigureOut">
              <a:rPr lang="en-US" smtClean="0"/>
              <a:pPr/>
              <a:t>10/10/2014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8CDF25-D6D5-41AC-BF4C-E873290D10FD}" type="slidenum">
              <a:rPr lang="en-US" smtClean="0"/>
              <a:pPr/>
              <a:t>‹#›</a:t>
            </a:fld>
            <a:endParaRPr lang="en-US"/>
          </a:p>
        </p:txBody>
      </p:sp>
      <p:sp>
        <p:nvSpPr>
          <p:cNvPr id="13" name="Content Placeholder 12"/>
          <p:cNvSpPr>
            <a:spLocks noGrp="1"/>
          </p:cNvSpPr>
          <p:nvPr>
            <p:ph sz="quarter" idx="13"/>
          </p:nvPr>
        </p:nvSpPr>
        <p:spPr>
          <a:xfrm>
            <a:off x="685800" y="1536192"/>
            <a:ext cx="3657600" cy="38770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5" name="Content Placeholder 14"/>
          <p:cNvSpPr>
            <a:spLocks noGrp="1"/>
          </p:cNvSpPr>
          <p:nvPr>
            <p:ph sz="quarter" idx="14"/>
          </p:nvPr>
        </p:nvSpPr>
        <p:spPr>
          <a:xfrm>
            <a:off x="4800600" y="1536192"/>
            <a:ext cx="3657600" cy="38770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reeform 9"/>
          <p:cNvSpPr/>
          <p:nvPr/>
        </p:nvSpPr>
        <p:spPr>
          <a:xfrm>
            <a:off x="1807389" y="6148043"/>
            <a:ext cx="7338991" cy="711996"/>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1"/>
              </a:gs>
              <a:gs pos="40000">
                <a:schemeClr val="accent1">
                  <a:lumMod val="40000"/>
                  <a:lumOff val="60000"/>
                </a:schemeClr>
              </a:gs>
              <a:gs pos="48000">
                <a:schemeClr val="accent1"/>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11" name="Freeform 10"/>
          <p:cNvSpPr/>
          <p:nvPr/>
        </p:nvSpPr>
        <p:spPr>
          <a:xfrm>
            <a:off x="0" y="5457825"/>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3"/>
              </a:gs>
              <a:gs pos="52000">
                <a:schemeClr val="accent3">
                  <a:lumMod val="40000"/>
                  <a:lumOff val="60000"/>
                </a:schemeClr>
              </a:gs>
              <a:gs pos="66000">
                <a:schemeClr val="accent3"/>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85800" y="1535113"/>
            <a:ext cx="3657600" cy="639762"/>
          </a:xfrm>
        </p:spPr>
        <p:txBody>
          <a:bodyPr anchor="b">
            <a:normAutofit/>
          </a:bodyPr>
          <a:lstStyle>
            <a:lvl1pPr marL="0" indent="0">
              <a:buNone/>
              <a:defRPr sz="2000" b="0" baseline="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800600" y="1535113"/>
            <a:ext cx="3657600" cy="639762"/>
          </a:xfrm>
        </p:spPr>
        <p:txBody>
          <a:bodyPr anchor="b">
            <a:normAutofit/>
          </a:bodyPr>
          <a:lstStyle>
            <a:lvl1pPr marL="0" indent="0">
              <a:buNone/>
              <a:defRPr sz="20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Freeform 11"/>
          <p:cNvSpPr/>
          <p:nvPr/>
        </p:nvSpPr>
        <p:spPr>
          <a:xfrm>
            <a:off x="-196" y="5412337"/>
            <a:ext cx="7605568" cy="927910"/>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12"/>
          <p:cNvSpPr/>
          <p:nvPr/>
        </p:nvSpPr>
        <p:spPr>
          <a:xfrm>
            <a:off x="1680725" y="6116507"/>
            <a:ext cx="7465656" cy="741493"/>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Date Placeholder 6"/>
          <p:cNvSpPr>
            <a:spLocks noGrp="1"/>
          </p:cNvSpPr>
          <p:nvPr>
            <p:ph type="dt" sz="half" idx="10"/>
          </p:nvPr>
        </p:nvSpPr>
        <p:spPr/>
        <p:txBody>
          <a:bodyPr/>
          <a:lstStyle/>
          <a:p>
            <a:fld id="{1AD4711A-D339-4520-A5A5-3AD09C356B9A}" type="datetimeFigureOut">
              <a:rPr lang="en-US" smtClean="0"/>
              <a:pPr/>
              <a:t>10/10/2014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C8CDF25-D6D5-41AC-BF4C-E873290D10FD}" type="slidenum">
              <a:rPr lang="en-US" smtClean="0"/>
              <a:pPr/>
              <a:t>‹#›</a:t>
            </a:fld>
            <a:endParaRPr lang="en-US"/>
          </a:p>
        </p:txBody>
      </p:sp>
      <p:sp>
        <p:nvSpPr>
          <p:cNvPr id="15" name="Content Placeholder 14"/>
          <p:cNvSpPr>
            <a:spLocks noGrp="1"/>
          </p:cNvSpPr>
          <p:nvPr>
            <p:ph sz="quarter" idx="13"/>
          </p:nvPr>
        </p:nvSpPr>
        <p:spPr>
          <a:xfrm>
            <a:off x="685800" y="2209800"/>
            <a:ext cx="3657600" cy="3200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7" name="Content Placeholder 16"/>
          <p:cNvSpPr>
            <a:spLocks noGrp="1"/>
          </p:cNvSpPr>
          <p:nvPr>
            <p:ph sz="quarter" idx="14"/>
          </p:nvPr>
        </p:nvSpPr>
        <p:spPr>
          <a:xfrm>
            <a:off x="4800600" y="2209800"/>
            <a:ext cx="3657600" cy="3200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Freeform 5"/>
          <p:cNvSpPr/>
          <p:nvPr/>
        </p:nvSpPr>
        <p:spPr>
          <a:xfrm>
            <a:off x="1" y="5010151"/>
            <a:ext cx="7439025" cy="157162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Lst>
            <a:ahLst/>
            <a:cxnLst>
              <a:cxn ang="0">
                <a:pos x="connsiteX0" y="connsiteY0"/>
              </a:cxn>
              <a:cxn ang="0">
                <a:pos x="connsiteX1" y="connsiteY1"/>
              </a:cxn>
              <a:cxn ang="0">
                <a:pos x="connsiteX2" y="connsiteY2"/>
              </a:cxn>
              <a:cxn ang="0">
                <a:pos x="connsiteX3" y="connsiteY3"/>
              </a:cxn>
            </a:cxnLst>
            <a:rect l="l" t="t" r="r" b="b"/>
            <a:pathLst>
              <a:path w="7415827" h="1571625">
                <a:moveTo>
                  <a:pt x="0" y="0"/>
                </a:moveTo>
                <a:lnTo>
                  <a:pt x="7415827" y="866775"/>
                </a:lnTo>
                <a:lnTo>
                  <a:pt x="0" y="1571625"/>
                </a:lnTo>
                <a:lnTo>
                  <a:pt x="0" y="0"/>
                </a:lnTo>
                <a:close/>
              </a:path>
            </a:pathLst>
          </a:custGeom>
          <a:gradFill>
            <a:gsLst>
              <a:gs pos="0">
                <a:srgbClr val="000000"/>
              </a:gs>
              <a:gs pos="24000">
                <a:srgbClr val="333333"/>
              </a:gs>
              <a:gs pos="90000">
                <a:srgbClr val="0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reeform 6"/>
          <p:cNvSpPr/>
          <p:nvPr/>
        </p:nvSpPr>
        <p:spPr>
          <a:xfrm>
            <a:off x="0" y="5731667"/>
            <a:ext cx="9147178" cy="1126333"/>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818007 h 1075182"/>
              <a:gd name="connsiteX1" fmla="*/ 9124990 w 9144000"/>
              <a:gd name="connsiteY1" fmla="*/ 0 h 1075182"/>
              <a:gd name="connsiteX2" fmla="*/ 9144000 w 9144000"/>
              <a:gd name="connsiteY2" fmla="*/ 1075182 h 1075182"/>
              <a:gd name="connsiteX3" fmla="*/ 0 w 9144000"/>
              <a:gd name="connsiteY3" fmla="*/ 1065657 h 1075182"/>
              <a:gd name="connsiteX4" fmla="*/ 20 w 9144000"/>
              <a:gd name="connsiteY4" fmla="*/ 818007 h 1075182"/>
              <a:gd name="connsiteX0" fmla="*/ 20 w 9124990"/>
              <a:gd name="connsiteY0" fmla="*/ 818007 h 1065657"/>
              <a:gd name="connsiteX1" fmla="*/ 9124990 w 9124990"/>
              <a:gd name="connsiteY1" fmla="*/ 0 h 1065657"/>
              <a:gd name="connsiteX2" fmla="*/ 8854092 w 9124990"/>
              <a:gd name="connsiteY2" fmla="*/ 585026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9122615 w 9124990"/>
              <a:gd name="connsiteY2" fmla="*/ 1063889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8766171 w 9124990"/>
              <a:gd name="connsiteY2" fmla="*/ 508228 h 1065657"/>
              <a:gd name="connsiteX3" fmla="*/ 0 w 9124990"/>
              <a:gd name="connsiteY3" fmla="*/ 1065657 h 1065657"/>
              <a:gd name="connsiteX4" fmla="*/ 20 w 9124990"/>
              <a:gd name="connsiteY4" fmla="*/ 818007 h 1065657"/>
              <a:gd name="connsiteX0" fmla="*/ 20 w 9128161"/>
              <a:gd name="connsiteY0" fmla="*/ 818007 h 1068407"/>
              <a:gd name="connsiteX1" fmla="*/ 9124990 w 9128161"/>
              <a:gd name="connsiteY1" fmla="*/ 0 h 1068407"/>
              <a:gd name="connsiteX2" fmla="*/ 9127369 w 9128161"/>
              <a:gd name="connsiteY2" fmla="*/ 1068407 h 1068407"/>
              <a:gd name="connsiteX3" fmla="*/ 0 w 9128161"/>
              <a:gd name="connsiteY3" fmla="*/ 1065657 h 1068407"/>
              <a:gd name="connsiteX4" fmla="*/ 20 w 9128161"/>
              <a:gd name="connsiteY4" fmla="*/ 818007 h 10684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28161" h="1068407">
                <a:moveTo>
                  <a:pt x="20" y="818007"/>
                </a:moveTo>
                <a:lnTo>
                  <a:pt x="9124990" y="0"/>
                </a:lnTo>
                <a:cubicBezTo>
                  <a:pt x="9124198" y="354630"/>
                  <a:pt x="9128161" y="713777"/>
                  <a:pt x="9127369" y="1068407"/>
                </a:cubicBezTo>
                <a:lnTo>
                  <a:pt x="0" y="1065657"/>
                </a:lnTo>
                <a:cubicBezTo>
                  <a:pt x="7" y="983107"/>
                  <a:pt x="13" y="900557"/>
                  <a:pt x="20" y="818007"/>
                </a:cubicBezTo>
                <a:close/>
              </a:path>
            </a:pathLst>
          </a:custGeom>
          <a:gradFill>
            <a:gsLst>
              <a:gs pos="39000">
                <a:schemeClr val="accent1"/>
              </a:gs>
              <a:gs pos="50000">
                <a:schemeClr val="accent1">
                  <a:lumMod val="40000"/>
                  <a:lumOff val="60000"/>
                </a:schemeClr>
              </a:gs>
              <a:gs pos="58000">
                <a:schemeClr val="accent1"/>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p:txBody>
          <a:bodyPr/>
          <a:lstStyle/>
          <a:p>
            <a:r>
              <a:rPr lang="en-US" smtClean="0"/>
              <a:t>Click to edit Master title style</a:t>
            </a:r>
            <a:endParaRPr lang="en-US"/>
          </a:p>
        </p:txBody>
      </p:sp>
      <p:sp>
        <p:nvSpPr>
          <p:cNvPr id="8" name="Freeform 7"/>
          <p:cNvSpPr/>
          <p:nvPr/>
        </p:nvSpPr>
        <p:spPr>
          <a:xfrm>
            <a:off x="0" y="4973410"/>
            <a:ext cx="7674867" cy="928299"/>
          </a:xfrm>
          <a:custGeom>
            <a:avLst/>
            <a:gdLst>
              <a:gd name="connsiteX0" fmla="*/ 0 w 7548466"/>
              <a:gd name="connsiteY0" fmla="*/ 0 h 933061"/>
              <a:gd name="connsiteX1" fmla="*/ 9331 w 7548466"/>
              <a:gd name="connsiteY1" fmla="*/ 65314 h 933061"/>
              <a:gd name="connsiteX2" fmla="*/ 7221894 w 7548466"/>
              <a:gd name="connsiteY2" fmla="*/ 933061 h 933061"/>
              <a:gd name="connsiteX3" fmla="*/ 7548466 w 7548466"/>
              <a:gd name="connsiteY3" fmla="*/ 914400 h 933061"/>
              <a:gd name="connsiteX4" fmla="*/ 0 w 7548466"/>
              <a:gd name="connsiteY4" fmla="*/ 0 h 933061"/>
              <a:gd name="connsiteX0" fmla="*/ 131163 w 7539135"/>
              <a:gd name="connsiteY0" fmla="*/ 0 h 1042598"/>
              <a:gd name="connsiteX1" fmla="*/ 0 w 7539135"/>
              <a:gd name="connsiteY1" fmla="*/ 174851 h 1042598"/>
              <a:gd name="connsiteX2" fmla="*/ 7212563 w 7539135"/>
              <a:gd name="connsiteY2" fmla="*/ 1042598 h 1042598"/>
              <a:gd name="connsiteX3" fmla="*/ 7539135 w 7539135"/>
              <a:gd name="connsiteY3" fmla="*/ 1023937 h 1042598"/>
              <a:gd name="connsiteX4" fmla="*/ 131163 w 7539135"/>
              <a:gd name="connsiteY4" fmla="*/ 0 h 1042598"/>
              <a:gd name="connsiteX0" fmla="*/ 0 w 7407972"/>
              <a:gd name="connsiteY0" fmla="*/ 0 h 1042598"/>
              <a:gd name="connsiteX1" fmla="*/ 85531 w 7407972"/>
              <a:gd name="connsiteY1" fmla="*/ 134370 h 1042598"/>
              <a:gd name="connsiteX2" fmla="*/ 7081400 w 7407972"/>
              <a:gd name="connsiteY2" fmla="*/ 1042598 h 1042598"/>
              <a:gd name="connsiteX3" fmla="*/ 7407972 w 7407972"/>
              <a:gd name="connsiteY3" fmla="*/ 1023937 h 1042598"/>
              <a:gd name="connsiteX4" fmla="*/ 0 w 7407972"/>
              <a:gd name="connsiteY4" fmla="*/ 0 h 1042598"/>
              <a:gd name="connsiteX0" fmla="*/ 131163 w 7539135"/>
              <a:gd name="connsiteY0" fmla="*/ 0 h 1042598"/>
              <a:gd name="connsiteX1" fmla="*/ 0 w 7539135"/>
              <a:gd name="connsiteY1" fmla="*/ 193902 h 1042598"/>
              <a:gd name="connsiteX2" fmla="*/ 7212563 w 7539135"/>
              <a:gd name="connsiteY2" fmla="*/ 1042598 h 1042598"/>
              <a:gd name="connsiteX3" fmla="*/ 7539135 w 7539135"/>
              <a:gd name="connsiteY3" fmla="*/ 1023937 h 1042598"/>
              <a:gd name="connsiteX4" fmla="*/ 131163 w 7539135"/>
              <a:gd name="connsiteY4" fmla="*/ 0 h 1042598"/>
              <a:gd name="connsiteX0" fmla="*/ 59725 w 7539135"/>
              <a:gd name="connsiteY0" fmla="*/ 0 h 892580"/>
              <a:gd name="connsiteX1" fmla="*/ 0 w 7539135"/>
              <a:gd name="connsiteY1" fmla="*/ 43884 h 892580"/>
              <a:gd name="connsiteX2" fmla="*/ 7212563 w 7539135"/>
              <a:gd name="connsiteY2" fmla="*/ 892580 h 892580"/>
              <a:gd name="connsiteX3" fmla="*/ 7539135 w 7539135"/>
              <a:gd name="connsiteY3" fmla="*/ 873919 h 892580"/>
              <a:gd name="connsiteX4" fmla="*/ 59725 w 7539135"/>
              <a:gd name="connsiteY4" fmla="*/ 0 h 892580"/>
              <a:gd name="connsiteX0" fmla="*/ 194 w 7539135"/>
              <a:gd name="connsiteY0" fmla="*/ 0 h 923536"/>
              <a:gd name="connsiteX1" fmla="*/ 0 w 7539135"/>
              <a:gd name="connsiteY1" fmla="*/ 74840 h 923536"/>
              <a:gd name="connsiteX2" fmla="*/ 7212563 w 7539135"/>
              <a:gd name="connsiteY2" fmla="*/ 923536 h 923536"/>
              <a:gd name="connsiteX3" fmla="*/ 7539135 w 7539135"/>
              <a:gd name="connsiteY3" fmla="*/ 904875 h 923536"/>
              <a:gd name="connsiteX4" fmla="*/ 194 w 7539135"/>
              <a:gd name="connsiteY4" fmla="*/ 0 h 923536"/>
              <a:gd name="connsiteX0" fmla="*/ 194 w 7539135"/>
              <a:gd name="connsiteY0" fmla="*/ 0 h 904875"/>
              <a:gd name="connsiteX1" fmla="*/ 0 w 7539135"/>
              <a:gd name="connsiteY1" fmla="*/ 74840 h 904875"/>
              <a:gd name="connsiteX2" fmla="*/ 7212563 w 7539135"/>
              <a:gd name="connsiteY2" fmla="*/ 883055 h 904875"/>
              <a:gd name="connsiteX3" fmla="*/ 7539135 w 7539135"/>
              <a:gd name="connsiteY3" fmla="*/ 904875 h 904875"/>
              <a:gd name="connsiteX4" fmla="*/ 194 w 7539135"/>
              <a:gd name="connsiteY4" fmla="*/ 0 h 904875"/>
              <a:gd name="connsiteX0" fmla="*/ 194 w 7703442"/>
              <a:gd name="connsiteY0" fmla="*/ 0 h 1016794"/>
              <a:gd name="connsiteX1" fmla="*/ 0 w 7703442"/>
              <a:gd name="connsiteY1" fmla="*/ 74840 h 1016794"/>
              <a:gd name="connsiteX2" fmla="*/ 7212563 w 7703442"/>
              <a:gd name="connsiteY2" fmla="*/ 883055 h 1016794"/>
              <a:gd name="connsiteX3" fmla="*/ 7703442 w 7703442"/>
              <a:gd name="connsiteY3" fmla="*/ 1016794 h 1016794"/>
              <a:gd name="connsiteX4" fmla="*/ 194 w 7703442"/>
              <a:gd name="connsiteY4" fmla="*/ 0 h 1016794"/>
              <a:gd name="connsiteX0" fmla="*/ 194 w 7674867"/>
              <a:gd name="connsiteY0" fmla="*/ 0 h 897731"/>
              <a:gd name="connsiteX1" fmla="*/ 0 w 7674867"/>
              <a:gd name="connsiteY1" fmla="*/ 74840 h 897731"/>
              <a:gd name="connsiteX2" fmla="*/ 7212563 w 7674867"/>
              <a:gd name="connsiteY2" fmla="*/ 883055 h 897731"/>
              <a:gd name="connsiteX3" fmla="*/ 7674867 w 7674867"/>
              <a:gd name="connsiteY3" fmla="*/ 897731 h 897731"/>
              <a:gd name="connsiteX4" fmla="*/ 194 w 7674867"/>
              <a:gd name="connsiteY4" fmla="*/ 0 h 897731"/>
              <a:gd name="connsiteX0" fmla="*/ 194 w 7674867"/>
              <a:gd name="connsiteY0" fmla="*/ 0 h 930680"/>
              <a:gd name="connsiteX1" fmla="*/ 0 w 7674867"/>
              <a:gd name="connsiteY1" fmla="*/ 74840 h 930680"/>
              <a:gd name="connsiteX2" fmla="*/ 7293526 w 7674867"/>
              <a:gd name="connsiteY2" fmla="*/ 930680 h 930680"/>
              <a:gd name="connsiteX3" fmla="*/ 7674867 w 7674867"/>
              <a:gd name="connsiteY3" fmla="*/ 897731 h 930680"/>
              <a:gd name="connsiteX4" fmla="*/ 194 w 7674867"/>
              <a:gd name="connsiteY4" fmla="*/ 0 h 930680"/>
              <a:gd name="connsiteX0" fmla="*/ 194 w 7674867"/>
              <a:gd name="connsiteY0" fmla="*/ 0 h 897731"/>
              <a:gd name="connsiteX1" fmla="*/ 0 w 7674867"/>
              <a:gd name="connsiteY1" fmla="*/ 74840 h 897731"/>
              <a:gd name="connsiteX2" fmla="*/ 7293526 w 7674867"/>
              <a:gd name="connsiteY2" fmla="*/ 894961 h 897731"/>
              <a:gd name="connsiteX3" fmla="*/ 7674867 w 7674867"/>
              <a:gd name="connsiteY3" fmla="*/ 897731 h 897731"/>
              <a:gd name="connsiteX4" fmla="*/ 194 w 7674867"/>
              <a:gd name="connsiteY4" fmla="*/ 0 h 897731"/>
              <a:gd name="connsiteX0" fmla="*/ 194 w 7674867"/>
              <a:gd name="connsiteY0" fmla="*/ 0 h 897731"/>
              <a:gd name="connsiteX1" fmla="*/ 0 w 7674867"/>
              <a:gd name="connsiteY1" fmla="*/ 74840 h 897731"/>
              <a:gd name="connsiteX2" fmla="*/ 7238758 w 7674867"/>
              <a:gd name="connsiteY2" fmla="*/ 894961 h 897731"/>
              <a:gd name="connsiteX3" fmla="*/ 7674867 w 7674867"/>
              <a:gd name="connsiteY3" fmla="*/ 897731 h 897731"/>
              <a:gd name="connsiteX4" fmla="*/ 194 w 7674867"/>
              <a:gd name="connsiteY4" fmla="*/ 0 h 897731"/>
              <a:gd name="connsiteX0" fmla="*/ 194 w 7674867"/>
              <a:gd name="connsiteY0" fmla="*/ 0 h 897731"/>
              <a:gd name="connsiteX1" fmla="*/ 0 w 7674867"/>
              <a:gd name="connsiteY1" fmla="*/ 74840 h 897731"/>
              <a:gd name="connsiteX2" fmla="*/ 7298289 w 7674867"/>
              <a:gd name="connsiteY2" fmla="*/ 661599 h 897731"/>
              <a:gd name="connsiteX3" fmla="*/ 7674867 w 7674867"/>
              <a:gd name="connsiteY3" fmla="*/ 897731 h 897731"/>
              <a:gd name="connsiteX4" fmla="*/ 194 w 7674867"/>
              <a:gd name="connsiteY4" fmla="*/ 0 h 897731"/>
              <a:gd name="connsiteX0" fmla="*/ 194 w 7674867"/>
              <a:gd name="connsiteY0" fmla="*/ 0 h 928299"/>
              <a:gd name="connsiteX1" fmla="*/ 0 w 7674867"/>
              <a:gd name="connsiteY1" fmla="*/ 74840 h 928299"/>
              <a:gd name="connsiteX2" fmla="*/ 7298289 w 7674867"/>
              <a:gd name="connsiteY2" fmla="*/ 928299 h 928299"/>
              <a:gd name="connsiteX3" fmla="*/ 7674867 w 7674867"/>
              <a:gd name="connsiteY3" fmla="*/ 897731 h 928299"/>
              <a:gd name="connsiteX4" fmla="*/ 194 w 7674867"/>
              <a:gd name="connsiteY4" fmla="*/ 0 h 9282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74867" h="928299">
                <a:moveTo>
                  <a:pt x="194" y="0"/>
                </a:moveTo>
                <a:cubicBezTo>
                  <a:pt x="129" y="24947"/>
                  <a:pt x="65" y="49893"/>
                  <a:pt x="0" y="74840"/>
                </a:cubicBezTo>
                <a:lnTo>
                  <a:pt x="7298289" y="928299"/>
                </a:lnTo>
                <a:lnTo>
                  <a:pt x="7674867" y="897731"/>
                </a:lnTo>
                <a:lnTo>
                  <a:pt x="194"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p:cNvSpPr/>
          <p:nvPr/>
        </p:nvSpPr>
        <p:spPr>
          <a:xfrm>
            <a:off x="-2382" y="5696242"/>
            <a:ext cx="9146382" cy="930294"/>
          </a:xfrm>
          <a:custGeom>
            <a:avLst/>
            <a:gdLst>
              <a:gd name="connsiteX0" fmla="*/ 9153331 w 9153331"/>
              <a:gd name="connsiteY0" fmla="*/ 0 h 951723"/>
              <a:gd name="connsiteX1" fmla="*/ 0 w 9153331"/>
              <a:gd name="connsiteY1" fmla="*/ 867747 h 951723"/>
              <a:gd name="connsiteX2" fmla="*/ 0 w 9153331"/>
              <a:gd name="connsiteY2" fmla="*/ 951723 h 951723"/>
              <a:gd name="connsiteX3" fmla="*/ 9153331 w 9153331"/>
              <a:gd name="connsiteY3" fmla="*/ 83976 h 951723"/>
              <a:gd name="connsiteX4" fmla="*/ 9153331 w 9153331"/>
              <a:gd name="connsiteY4" fmla="*/ 0 h 951723"/>
              <a:gd name="connsiteX0" fmla="*/ 9153331 w 9153331"/>
              <a:gd name="connsiteY0" fmla="*/ 0 h 951723"/>
              <a:gd name="connsiteX1" fmla="*/ 107265 w 9153331"/>
              <a:gd name="connsiteY1" fmla="*/ 901085 h 951723"/>
              <a:gd name="connsiteX2" fmla="*/ 0 w 9153331"/>
              <a:gd name="connsiteY2" fmla="*/ 951723 h 951723"/>
              <a:gd name="connsiteX3" fmla="*/ 9153331 w 9153331"/>
              <a:gd name="connsiteY3" fmla="*/ 83976 h 951723"/>
              <a:gd name="connsiteX4" fmla="*/ 9153331 w 9153331"/>
              <a:gd name="connsiteY4" fmla="*/ 0 h 951723"/>
              <a:gd name="connsiteX0" fmla="*/ 9155715 w 9155715"/>
              <a:gd name="connsiteY0" fmla="*/ 0 h 951723"/>
              <a:gd name="connsiteX1" fmla="*/ 0 w 9155715"/>
              <a:gd name="connsiteY1" fmla="*/ 865366 h 951723"/>
              <a:gd name="connsiteX2" fmla="*/ 2384 w 9155715"/>
              <a:gd name="connsiteY2" fmla="*/ 951723 h 951723"/>
              <a:gd name="connsiteX3" fmla="*/ 9155715 w 9155715"/>
              <a:gd name="connsiteY3" fmla="*/ 83976 h 951723"/>
              <a:gd name="connsiteX4" fmla="*/ 9155715 w 9155715"/>
              <a:gd name="connsiteY4" fmla="*/ 0 h 951723"/>
              <a:gd name="connsiteX0" fmla="*/ 9155715 w 9155715"/>
              <a:gd name="connsiteY0" fmla="*/ 0 h 894573"/>
              <a:gd name="connsiteX1" fmla="*/ 0 w 9155715"/>
              <a:gd name="connsiteY1" fmla="*/ 865366 h 894573"/>
              <a:gd name="connsiteX2" fmla="*/ 197847 w 9155715"/>
              <a:gd name="connsiteY2" fmla="*/ 894573 h 894573"/>
              <a:gd name="connsiteX3" fmla="*/ 9155715 w 9155715"/>
              <a:gd name="connsiteY3" fmla="*/ 83976 h 894573"/>
              <a:gd name="connsiteX4" fmla="*/ 9155715 w 9155715"/>
              <a:gd name="connsiteY4" fmla="*/ 0 h 894573"/>
              <a:gd name="connsiteX0" fmla="*/ 9155715 w 9155715"/>
              <a:gd name="connsiteY0" fmla="*/ 0 h 946961"/>
              <a:gd name="connsiteX1" fmla="*/ 0 w 9155715"/>
              <a:gd name="connsiteY1" fmla="*/ 865366 h 946961"/>
              <a:gd name="connsiteX2" fmla="*/ 4768 w 9155715"/>
              <a:gd name="connsiteY2" fmla="*/ 946961 h 946961"/>
              <a:gd name="connsiteX3" fmla="*/ 9155715 w 9155715"/>
              <a:gd name="connsiteY3" fmla="*/ 83976 h 946961"/>
              <a:gd name="connsiteX4" fmla="*/ 9155715 w 9155715"/>
              <a:gd name="connsiteY4" fmla="*/ 0 h 946961"/>
              <a:gd name="connsiteX0" fmla="*/ 9155715 w 9155715"/>
              <a:gd name="connsiteY0" fmla="*/ 0 h 894574"/>
              <a:gd name="connsiteX1" fmla="*/ 0 w 9155715"/>
              <a:gd name="connsiteY1" fmla="*/ 865366 h 894574"/>
              <a:gd name="connsiteX2" fmla="*/ 97732 w 9155715"/>
              <a:gd name="connsiteY2" fmla="*/ 894574 h 894574"/>
              <a:gd name="connsiteX3" fmla="*/ 9155715 w 9155715"/>
              <a:gd name="connsiteY3" fmla="*/ 83976 h 894574"/>
              <a:gd name="connsiteX4" fmla="*/ 9155715 w 9155715"/>
              <a:gd name="connsiteY4" fmla="*/ 0 h 894574"/>
              <a:gd name="connsiteX0" fmla="*/ 9155715 w 9155715"/>
              <a:gd name="connsiteY0" fmla="*/ 0 h 939818"/>
              <a:gd name="connsiteX1" fmla="*/ 0 w 9155715"/>
              <a:gd name="connsiteY1" fmla="*/ 865366 h 939818"/>
              <a:gd name="connsiteX2" fmla="*/ 2384 w 9155715"/>
              <a:gd name="connsiteY2" fmla="*/ 939818 h 939818"/>
              <a:gd name="connsiteX3" fmla="*/ 9155715 w 9155715"/>
              <a:gd name="connsiteY3" fmla="*/ 83976 h 939818"/>
              <a:gd name="connsiteX4" fmla="*/ 9155715 w 9155715"/>
              <a:gd name="connsiteY4" fmla="*/ 0 h 939818"/>
              <a:gd name="connsiteX0" fmla="*/ 9015078 w 9155715"/>
              <a:gd name="connsiteY0" fmla="*/ 0 h 873143"/>
              <a:gd name="connsiteX1" fmla="*/ 0 w 9155715"/>
              <a:gd name="connsiteY1" fmla="*/ 798691 h 873143"/>
              <a:gd name="connsiteX2" fmla="*/ 2384 w 9155715"/>
              <a:gd name="connsiteY2" fmla="*/ 873143 h 873143"/>
              <a:gd name="connsiteX3" fmla="*/ 9155715 w 9155715"/>
              <a:gd name="connsiteY3" fmla="*/ 17301 h 873143"/>
              <a:gd name="connsiteX4" fmla="*/ 9015078 w 9155715"/>
              <a:gd name="connsiteY4" fmla="*/ 0 h 873143"/>
              <a:gd name="connsiteX0" fmla="*/ 9160482 w 9160482"/>
              <a:gd name="connsiteY0" fmla="*/ 0 h 930293"/>
              <a:gd name="connsiteX1" fmla="*/ 0 w 9160482"/>
              <a:gd name="connsiteY1" fmla="*/ 855841 h 930293"/>
              <a:gd name="connsiteX2" fmla="*/ 2384 w 9160482"/>
              <a:gd name="connsiteY2" fmla="*/ 930293 h 930293"/>
              <a:gd name="connsiteX3" fmla="*/ 9155715 w 9160482"/>
              <a:gd name="connsiteY3" fmla="*/ 74451 h 930293"/>
              <a:gd name="connsiteX4" fmla="*/ 9160482 w 9160482"/>
              <a:gd name="connsiteY4" fmla="*/ 0 h 930293"/>
              <a:gd name="connsiteX0" fmla="*/ 9072286 w 9155715"/>
              <a:gd name="connsiteY0" fmla="*/ 0 h 885050"/>
              <a:gd name="connsiteX1" fmla="*/ 0 w 9155715"/>
              <a:gd name="connsiteY1" fmla="*/ 810598 h 885050"/>
              <a:gd name="connsiteX2" fmla="*/ 2384 w 9155715"/>
              <a:gd name="connsiteY2" fmla="*/ 885050 h 885050"/>
              <a:gd name="connsiteX3" fmla="*/ 9155715 w 9155715"/>
              <a:gd name="connsiteY3" fmla="*/ 29208 h 885050"/>
              <a:gd name="connsiteX4" fmla="*/ 9072286 w 9155715"/>
              <a:gd name="connsiteY4" fmla="*/ 0 h 885050"/>
              <a:gd name="connsiteX0" fmla="*/ 9155715 w 9155715"/>
              <a:gd name="connsiteY0" fmla="*/ 0 h 930294"/>
              <a:gd name="connsiteX1" fmla="*/ 0 w 9155715"/>
              <a:gd name="connsiteY1" fmla="*/ 855842 h 930294"/>
              <a:gd name="connsiteX2" fmla="*/ 2384 w 9155715"/>
              <a:gd name="connsiteY2" fmla="*/ 930294 h 930294"/>
              <a:gd name="connsiteX3" fmla="*/ 9155715 w 9155715"/>
              <a:gd name="connsiteY3" fmla="*/ 74452 h 930294"/>
              <a:gd name="connsiteX4" fmla="*/ 9155715 w 9155715"/>
              <a:gd name="connsiteY4" fmla="*/ 0 h 9302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5715" h="930294">
                <a:moveTo>
                  <a:pt x="9155715" y="0"/>
                </a:moveTo>
                <a:lnTo>
                  <a:pt x="0" y="855842"/>
                </a:lnTo>
                <a:cubicBezTo>
                  <a:pt x="795" y="884628"/>
                  <a:pt x="1589" y="901508"/>
                  <a:pt x="2384" y="930294"/>
                </a:cubicBezTo>
                <a:lnTo>
                  <a:pt x="9155715" y="74452"/>
                </a:lnTo>
                <a:lnTo>
                  <a:pt x="9155715"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Date Placeholder 2"/>
          <p:cNvSpPr>
            <a:spLocks noGrp="1"/>
          </p:cNvSpPr>
          <p:nvPr>
            <p:ph type="dt" sz="half" idx="10"/>
          </p:nvPr>
        </p:nvSpPr>
        <p:spPr/>
        <p:txBody>
          <a:bodyPr/>
          <a:lstStyle/>
          <a:p>
            <a:fld id="{1AD4711A-D339-4520-A5A5-3AD09C356B9A}" type="datetimeFigureOut">
              <a:rPr lang="en-US" smtClean="0"/>
              <a:pPr/>
              <a:t>10/10/2014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C8CDF25-D6D5-41AC-BF4C-E873290D10FD}"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Freeform 4"/>
          <p:cNvSpPr/>
          <p:nvPr/>
        </p:nvSpPr>
        <p:spPr>
          <a:xfrm>
            <a:off x="0" y="5731667"/>
            <a:ext cx="9147178" cy="1126333"/>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818007 h 1075182"/>
              <a:gd name="connsiteX1" fmla="*/ 9124990 w 9144000"/>
              <a:gd name="connsiteY1" fmla="*/ 0 h 1075182"/>
              <a:gd name="connsiteX2" fmla="*/ 9144000 w 9144000"/>
              <a:gd name="connsiteY2" fmla="*/ 1075182 h 1075182"/>
              <a:gd name="connsiteX3" fmla="*/ 0 w 9144000"/>
              <a:gd name="connsiteY3" fmla="*/ 1065657 h 1075182"/>
              <a:gd name="connsiteX4" fmla="*/ 20 w 9144000"/>
              <a:gd name="connsiteY4" fmla="*/ 818007 h 1075182"/>
              <a:gd name="connsiteX0" fmla="*/ 20 w 9124990"/>
              <a:gd name="connsiteY0" fmla="*/ 818007 h 1065657"/>
              <a:gd name="connsiteX1" fmla="*/ 9124990 w 9124990"/>
              <a:gd name="connsiteY1" fmla="*/ 0 h 1065657"/>
              <a:gd name="connsiteX2" fmla="*/ 8854092 w 9124990"/>
              <a:gd name="connsiteY2" fmla="*/ 585026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9122615 w 9124990"/>
              <a:gd name="connsiteY2" fmla="*/ 1063889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8766171 w 9124990"/>
              <a:gd name="connsiteY2" fmla="*/ 508228 h 1065657"/>
              <a:gd name="connsiteX3" fmla="*/ 0 w 9124990"/>
              <a:gd name="connsiteY3" fmla="*/ 1065657 h 1065657"/>
              <a:gd name="connsiteX4" fmla="*/ 20 w 9124990"/>
              <a:gd name="connsiteY4" fmla="*/ 818007 h 1065657"/>
              <a:gd name="connsiteX0" fmla="*/ 20 w 9128161"/>
              <a:gd name="connsiteY0" fmla="*/ 818007 h 1068407"/>
              <a:gd name="connsiteX1" fmla="*/ 9124990 w 9128161"/>
              <a:gd name="connsiteY1" fmla="*/ 0 h 1068407"/>
              <a:gd name="connsiteX2" fmla="*/ 9127369 w 9128161"/>
              <a:gd name="connsiteY2" fmla="*/ 1068407 h 1068407"/>
              <a:gd name="connsiteX3" fmla="*/ 0 w 9128161"/>
              <a:gd name="connsiteY3" fmla="*/ 1065657 h 1068407"/>
              <a:gd name="connsiteX4" fmla="*/ 20 w 9128161"/>
              <a:gd name="connsiteY4" fmla="*/ 818007 h 10684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28161" h="1068407">
                <a:moveTo>
                  <a:pt x="20" y="818007"/>
                </a:moveTo>
                <a:lnTo>
                  <a:pt x="9124990" y="0"/>
                </a:lnTo>
                <a:cubicBezTo>
                  <a:pt x="9124198" y="354630"/>
                  <a:pt x="9128161" y="713777"/>
                  <a:pt x="9127369" y="1068407"/>
                </a:cubicBezTo>
                <a:lnTo>
                  <a:pt x="0" y="1065657"/>
                </a:lnTo>
                <a:cubicBezTo>
                  <a:pt x="7" y="983107"/>
                  <a:pt x="13" y="900557"/>
                  <a:pt x="20" y="818007"/>
                </a:cubicBezTo>
                <a:close/>
              </a:path>
            </a:pathLst>
          </a:custGeom>
          <a:gradFill>
            <a:gsLst>
              <a:gs pos="39000">
                <a:schemeClr val="accent3"/>
              </a:gs>
              <a:gs pos="50000">
                <a:schemeClr val="accent3">
                  <a:lumMod val="40000"/>
                  <a:lumOff val="60000"/>
                </a:schemeClr>
              </a:gs>
              <a:gs pos="58000">
                <a:schemeClr val="accent3"/>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6" name="Freeform 5"/>
          <p:cNvSpPr/>
          <p:nvPr/>
        </p:nvSpPr>
        <p:spPr>
          <a:xfrm>
            <a:off x="0" y="5381627"/>
            <a:ext cx="3286124" cy="1207294"/>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6996854"/>
              <a:gd name="connsiteY0" fmla="*/ 0 h 1571625"/>
              <a:gd name="connsiteX1" fmla="*/ 6996854 w 6996854"/>
              <a:gd name="connsiteY1" fmla="*/ 1266825 h 1571625"/>
              <a:gd name="connsiteX2" fmla="*/ 0 w 6996854"/>
              <a:gd name="connsiteY2" fmla="*/ 1571625 h 1571625"/>
              <a:gd name="connsiteX3" fmla="*/ 0 w 6996854"/>
              <a:gd name="connsiteY3" fmla="*/ 0 h 1571625"/>
              <a:gd name="connsiteX0" fmla="*/ 0 w 7583417"/>
              <a:gd name="connsiteY0" fmla="*/ 0 h 800100"/>
              <a:gd name="connsiteX1" fmla="*/ 7583417 w 7583417"/>
              <a:gd name="connsiteY1" fmla="*/ 495300 h 800100"/>
              <a:gd name="connsiteX2" fmla="*/ 586563 w 7583417"/>
              <a:gd name="connsiteY2" fmla="*/ 800100 h 800100"/>
              <a:gd name="connsiteX3" fmla="*/ 0 w 7583417"/>
              <a:gd name="connsiteY3" fmla="*/ 0 h 800100"/>
              <a:gd name="connsiteX0" fmla="*/ 0 w 7017803"/>
              <a:gd name="connsiteY0" fmla="*/ 0 h 1200150"/>
              <a:gd name="connsiteX1" fmla="*/ 7017803 w 7017803"/>
              <a:gd name="connsiteY1" fmla="*/ 895350 h 1200150"/>
              <a:gd name="connsiteX2" fmla="*/ 20949 w 7017803"/>
              <a:gd name="connsiteY2" fmla="*/ 1200150 h 1200150"/>
              <a:gd name="connsiteX3" fmla="*/ 0 w 7017803"/>
              <a:gd name="connsiteY3" fmla="*/ 0 h 1200150"/>
              <a:gd name="connsiteX0" fmla="*/ 0 w 6410292"/>
              <a:gd name="connsiteY0" fmla="*/ 0 h 1752600"/>
              <a:gd name="connsiteX1" fmla="*/ 6410292 w 6410292"/>
              <a:gd name="connsiteY1" fmla="*/ 1752600 h 1752600"/>
              <a:gd name="connsiteX2" fmla="*/ 20949 w 6410292"/>
              <a:gd name="connsiteY2" fmla="*/ 1200150 h 1752600"/>
              <a:gd name="connsiteX3" fmla="*/ 0 w 6410292"/>
              <a:gd name="connsiteY3" fmla="*/ 0 h 1752600"/>
              <a:gd name="connsiteX0" fmla="*/ 0 w 7227290"/>
              <a:gd name="connsiteY0" fmla="*/ 0 h 1200150"/>
              <a:gd name="connsiteX1" fmla="*/ 7227290 w 7227290"/>
              <a:gd name="connsiteY1" fmla="*/ 885825 h 1200150"/>
              <a:gd name="connsiteX2" fmla="*/ 20949 w 7227290"/>
              <a:gd name="connsiteY2" fmla="*/ 1200150 h 1200150"/>
              <a:gd name="connsiteX3" fmla="*/ 0 w 7227290"/>
              <a:gd name="connsiteY3" fmla="*/ 0 h 1200150"/>
              <a:gd name="connsiteX0" fmla="*/ 0 w 7227290"/>
              <a:gd name="connsiteY0" fmla="*/ 0 h 885825"/>
              <a:gd name="connsiteX1" fmla="*/ 7227290 w 7227290"/>
              <a:gd name="connsiteY1" fmla="*/ 885825 h 885825"/>
              <a:gd name="connsiteX2" fmla="*/ 555141 w 7227290"/>
              <a:gd name="connsiteY2" fmla="*/ 862013 h 885825"/>
              <a:gd name="connsiteX3" fmla="*/ 0 w 7227290"/>
              <a:gd name="connsiteY3" fmla="*/ 0 h 885825"/>
              <a:gd name="connsiteX0" fmla="*/ 0 w 7227290"/>
              <a:gd name="connsiteY0" fmla="*/ 0 h 1207294"/>
              <a:gd name="connsiteX1" fmla="*/ 7227290 w 7227290"/>
              <a:gd name="connsiteY1" fmla="*/ 885825 h 1207294"/>
              <a:gd name="connsiteX2" fmla="*/ 0 w 7227290"/>
              <a:gd name="connsiteY2" fmla="*/ 1207294 h 1207294"/>
              <a:gd name="connsiteX3" fmla="*/ 0 w 7227290"/>
              <a:gd name="connsiteY3" fmla="*/ 0 h 1207294"/>
            </a:gdLst>
            <a:ahLst/>
            <a:cxnLst>
              <a:cxn ang="0">
                <a:pos x="connsiteX0" y="connsiteY0"/>
              </a:cxn>
              <a:cxn ang="0">
                <a:pos x="connsiteX1" y="connsiteY1"/>
              </a:cxn>
              <a:cxn ang="0">
                <a:pos x="connsiteX2" y="connsiteY2"/>
              </a:cxn>
              <a:cxn ang="0">
                <a:pos x="connsiteX3" y="connsiteY3"/>
              </a:cxn>
            </a:cxnLst>
            <a:rect l="l" t="t" r="r" b="b"/>
            <a:pathLst>
              <a:path w="7227290" h="1207294">
                <a:moveTo>
                  <a:pt x="0" y="0"/>
                </a:moveTo>
                <a:lnTo>
                  <a:pt x="7227290" y="885825"/>
                </a:lnTo>
                <a:lnTo>
                  <a:pt x="0" y="1207294"/>
                </a:lnTo>
                <a:lnTo>
                  <a:pt x="0" y="0"/>
                </a:lnTo>
                <a:close/>
              </a:path>
            </a:pathLst>
          </a:custGeom>
          <a:gradFill>
            <a:gsLst>
              <a:gs pos="0">
                <a:srgbClr val="000000"/>
              </a:gs>
              <a:gs pos="24000">
                <a:srgbClr val="333333"/>
              </a:gs>
              <a:gs pos="90000">
                <a:srgbClr val="0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reeform 6"/>
          <p:cNvSpPr/>
          <p:nvPr/>
        </p:nvSpPr>
        <p:spPr>
          <a:xfrm>
            <a:off x="-2382" y="5696242"/>
            <a:ext cx="9146382" cy="930294"/>
          </a:xfrm>
          <a:custGeom>
            <a:avLst/>
            <a:gdLst>
              <a:gd name="connsiteX0" fmla="*/ 9153331 w 9153331"/>
              <a:gd name="connsiteY0" fmla="*/ 0 h 951723"/>
              <a:gd name="connsiteX1" fmla="*/ 0 w 9153331"/>
              <a:gd name="connsiteY1" fmla="*/ 867747 h 951723"/>
              <a:gd name="connsiteX2" fmla="*/ 0 w 9153331"/>
              <a:gd name="connsiteY2" fmla="*/ 951723 h 951723"/>
              <a:gd name="connsiteX3" fmla="*/ 9153331 w 9153331"/>
              <a:gd name="connsiteY3" fmla="*/ 83976 h 951723"/>
              <a:gd name="connsiteX4" fmla="*/ 9153331 w 9153331"/>
              <a:gd name="connsiteY4" fmla="*/ 0 h 951723"/>
              <a:gd name="connsiteX0" fmla="*/ 9153331 w 9153331"/>
              <a:gd name="connsiteY0" fmla="*/ 0 h 951723"/>
              <a:gd name="connsiteX1" fmla="*/ 107265 w 9153331"/>
              <a:gd name="connsiteY1" fmla="*/ 901085 h 951723"/>
              <a:gd name="connsiteX2" fmla="*/ 0 w 9153331"/>
              <a:gd name="connsiteY2" fmla="*/ 951723 h 951723"/>
              <a:gd name="connsiteX3" fmla="*/ 9153331 w 9153331"/>
              <a:gd name="connsiteY3" fmla="*/ 83976 h 951723"/>
              <a:gd name="connsiteX4" fmla="*/ 9153331 w 9153331"/>
              <a:gd name="connsiteY4" fmla="*/ 0 h 951723"/>
              <a:gd name="connsiteX0" fmla="*/ 9155715 w 9155715"/>
              <a:gd name="connsiteY0" fmla="*/ 0 h 951723"/>
              <a:gd name="connsiteX1" fmla="*/ 0 w 9155715"/>
              <a:gd name="connsiteY1" fmla="*/ 865366 h 951723"/>
              <a:gd name="connsiteX2" fmla="*/ 2384 w 9155715"/>
              <a:gd name="connsiteY2" fmla="*/ 951723 h 951723"/>
              <a:gd name="connsiteX3" fmla="*/ 9155715 w 9155715"/>
              <a:gd name="connsiteY3" fmla="*/ 83976 h 951723"/>
              <a:gd name="connsiteX4" fmla="*/ 9155715 w 9155715"/>
              <a:gd name="connsiteY4" fmla="*/ 0 h 951723"/>
              <a:gd name="connsiteX0" fmla="*/ 9155715 w 9155715"/>
              <a:gd name="connsiteY0" fmla="*/ 0 h 894573"/>
              <a:gd name="connsiteX1" fmla="*/ 0 w 9155715"/>
              <a:gd name="connsiteY1" fmla="*/ 865366 h 894573"/>
              <a:gd name="connsiteX2" fmla="*/ 197847 w 9155715"/>
              <a:gd name="connsiteY2" fmla="*/ 894573 h 894573"/>
              <a:gd name="connsiteX3" fmla="*/ 9155715 w 9155715"/>
              <a:gd name="connsiteY3" fmla="*/ 83976 h 894573"/>
              <a:gd name="connsiteX4" fmla="*/ 9155715 w 9155715"/>
              <a:gd name="connsiteY4" fmla="*/ 0 h 894573"/>
              <a:gd name="connsiteX0" fmla="*/ 9155715 w 9155715"/>
              <a:gd name="connsiteY0" fmla="*/ 0 h 946961"/>
              <a:gd name="connsiteX1" fmla="*/ 0 w 9155715"/>
              <a:gd name="connsiteY1" fmla="*/ 865366 h 946961"/>
              <a:gd name="connsiteX2" fmla="*/ 4768 w 9155715"/>
              <a:gd name="connsiteY2" fmla="*/ 946961 h 946961"/>
              <a:gd name="connsiteX3" fmla="*/ 9155715 w 9155715"/>
              <a:gd name="connsiteY3" fmla="*/ 83976 h 946961"/>
              <a:gd name="connsiteX4" fmla="*/ 9155715 w 9155715"/>
              <a:gd name="connsiteY4" fmla="*/ 0 h 946961"/>
              <a:gd name="connsiteX0" fmla="*/ 9155715 w 9155715"/>
              <a:gd name="connsiteY0" fmla="*/ 0 h 894574"/>
              <a:gd name="connsiteX1" fmla="*/ 0 w 9155715"/>
              <a:gd name="connsiteY1" fmla="*/ 865366 h 894574"/>
              <a:gd name="connsiteX2" fmla="*/ 97732 w 9155715"/>
              <a:gd name="connsiteY2" fmla="*/ 894574 h 894574"/>
              <a:gd name="connsiteX3" fmla="*/ 9155715 w 9155715"/>
              <a:gd name="connsiteY3" fmla="*/ 83976 h 894574"/>
              <a:gd name="connsiteX4" fmla="*/ 9155715 w 9155715"/>
              <a:gd name="connsiteY4" fmla="*/ 0 h 894574"/>
              <a:gd name="connsiteX0" fmla="*/ 9155715 w 9155715"/>
              <a:gd name="connsiteY0" fmla="*/ 0 h 939818"/>
              <a:gd name="connsiteX1" fmla="*/ 0 w 9155715"/>
              <a:gd name="connsiteY1" fmla="*/ 865366 h 939818"/>
              <a:gd name="connsiteX2" fmla="*/ 2384 w 9155715"/>
              <a:gd name="connsiteY2" fmla="*/ 939818 h 939818"/>
              <a:gd name="connsiteX3" fmla="*/ 9155715 w 9155715"/>
              <a:gd name="connsiteY3" fmla="*/ 83976 h 939818"/>
              <a:gd name="connsiteX4" fmla="*/ 9155715 w 9155715"/>
              <a:gd name="connsiteY4" fmla="*/ 0 h 939818"/>
              <a:gd name="connsiteX0" fmla="*/ 9015078 w 9155715"/>
              <a:gd name="connsiteY0" fmla="*/ 0 h 873143"/>
              <a:gd name="connsiteX1" fmla="*/ 0 w 9155715"/>
              <a:gd name="connsiteY1" fmla="*/ 798691 h 873143"/>
              <a:gd name="connsiteX2" fmla="*/ 2384 w 9155715"/>
              <a:gd name="connsiteY2" fmla="*/ 873143 h 873143"/>
              <a:gd name="connsiteX3" fmla="*/ 9155715 w 9155715"/>
              <a:gd name="connsiteY3" fmla="*/ 17301 h 873143"/>
              <a:gd name="connsiteX4" fmla="*/ 9015078 w 9155715"/>
              <a:gd name="connsiteY4" fmla="*/ 0 h 873143"/>
              <a:gd name="connsiteX0" fmla="*/ 9160482 w 9160482"/>
              <a:gd name="connsiteY0" fmla="*/ 0 h 930293"/>
              <a:gd name="connsiteX1" fmla="*/ 0 w 9160482"/>
              <a:gd name="connsiteY1" fmla="*/ 855841 h 930293"/>
              <a:gd name="connsiteX2" fmla="*/ 2384 w 9160482"/>
              <a:gd name="connsiteY2" fmla="*/ 930293 h 930293"/>
              <a:gd name="connsiteX3" fmla="*/ 9155715 w 9160482"/>
              <a:gd name="connsiteY3" fmla="*/ 74451 h 930293"/>
              <a:gd name="connsiteX4" fmla="*/ 9160482 w 9160482"/>
              <a:gd name="connsiteY4" fmla="*/ 0 h 930293"/>
              <a:gd name="connsiteX0" fmla="*/ 9072286 w 9155715"/>
              <a:gd name="connsiteY0" fmla="*/ 0 h 885050"/>
              <a:gd name="connsiteX1" fmla="*/ 0 w 9155715"/>
              <a:gd name="connsiteY1" fmla="*/ 810598 h 885050"/>
              <a:gd name="connsiteX2" fmla="*/ 2384 w 9155715"/>
              <a:gd name="connsiteY2" fmla="*/ 885050 h 885050"/>
              <a:gd name="connsiteX3" fmla="*/ 9155715 w 9155715"/>
              <a:gd name="connsiteY3" fmla="*/ 29208 h 885050"/>
              <a:gd name="connsiteX4" fmla="*/ 9072286 w 9155715"/>
              <a:gd name="connsiteY4" fmla="*/ 0 h 885050"/>
              <a:gd name="connsiteX0" fmla="*/ 9155715 w 9155715"/>
              <a:gd name="connsiteY0" fmla="*/ 0 h 930294"/>
              <a:gd name="connsiteX1" fmla="*/ 0 w 9155715"/>
              <a:gd name="connsiteY1" fmla="*/ 855842 h 930294"/>
              <a:gd name="connsiteX2" fmla="*/ 2384 w 9155715"/>
              <a:gd name="connsiteY2" fmla="*/ 930294 h 930294"/>
              <a:gd name="connsiteX3" fmla="*/ 9155715 w 9155715"/>
              <a:gd name="connsiteY3" fmla="*/ 74452 h 930294"/>
              <a:gd name="connsiteX4" fmla="*/ 9155715 w 9155715"/>
              <a:gd name="connsiteY4" fmla="*/ 0 h 9302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5715" h="930294">
                <a:moveTo>
                  <a:pt x="9155715" y="0"/>
                </a:moveTo>
                <a:lnTo>
                  <a:pt x="0" y="855842"/>
                </a:lnTo>
                <a:cubicBezTo>
                  <a:pt x="795" y="884628"/>
                  <a:pt x="1589" y="901508"/>
                  <a:pt x="2384" y="930294"/>
                </a:cubicBezTo>
                <a:lnTo>
                  <a:pt x="9155715" y="74452"/>
                </a:lnTo>
                <a:lnTo>
                  <a:pt x="9155715"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196" y="5347020"/>
            <a:ext cx="3426231" cy="944725"/>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 name="connsiteX0" fmla="*/ 1 w 7605568"/>
              <a:gd name="connsiteY0" fmla="*/ 0 h 897732"/>
              <a:gd name="connsiteX1" fmla="*/ 0 w 7605568"/>
              <a:gd name="connsiteY1" fmla="*/ 75665 h 897732"/>
              <a:gd name="connsiteX2" fmla="*/ 2830674 w 7605568"/>
              <a:gd name="connsiteY2" fmla="*/ 806612 h 897732"/>
              <a:gd name="connsiteX3" fmla="*/ 7605568 w 7605568"/>
              <a:gd name="connsiteY3" fmla="*/ 897732 h 897732"/>
              <a:gd name="connsiteX4" fmla="*/ 1 w 7605568"/>
              <a:gd name="connsiteY4" fmla="*/ 0 h 897732"/>
              <a:gd name="connsiteX0" fmla="*/ 1 w 2930931"/>
              <a:gd name="connsiteY0" fmla="*/ 0 h 806612"/>
              <a:gd name="connsiteX1" fmla="*/ 0 w 2930931"/>
              <a:gd name="connsiteY1" fmla="*/ 75665 h 806612"/>
              <a:gd name="connsiteX2" fmla="*/ 2830674 w 2930931"/>
              <a:gd name="connsiteY2" fmla="*/ 806612 h 806612"/>
              <a:gd name="connsiteX3" fmla="*/ 2930931 w 2930931"/>
              <a:gd name="connsiteY3" fmla="*/ 785765 h 806612"/>
              <a:gd name="connsiteX4" fmla="*/ 1 w 2930931"/>
              <a:gd name="connsiteY4" fmla="*/ 0 h 806612"/>
              <a:gd name="connsiteX0" fmla="*/ 1 w 3204530"/>
              <a:gd name="connsiteY0" fmla="*/ 0 h 944725"/>
              <a:gd name="connsiteX1" fmla="*/ 0 w 3204530"/>
              <a:gd name="connsiteY1" fmla="*/ 75665 h 944725"/>
              <a:gd name="connsiteX2" fmla="*/ 3204530 w 3204530"/>
              <a:gd name="connsiteY2" fmla="*/ 944725 h 944725"/>
              <a:gd name="connsiteX3" fmla="*/ 2930931 w 3204530"/>
              <a:gd name="connsiteY3" fmla="*/ 785765 h 944725"/>
              <a:gd name="connsiteX4" fmla="*/ 1 w 3204530"/>
              <a:gd name="connsiteY4" fmla="*/ 0 h 944725"/>
              <a:gd name="connsiteX0" fmla="*/ 1 w 3426231"/>
              <a:gd name="connsiteY0" fmla="*/ 0 h 944725"/>
              <a:gd name="connsiteX1" fmla="*/ 0 w 3426231"/>
              <a:gd name="connsiteY1" fmla="*/ 75665 h 944725"/>
              <a:gd name="connsiteX2" fmla="*/ 3204530 w 3426231"/>
              <a:gd name="connsiteY2" fmla="*/ 944725 h 944725"/>
              <a:gd name="connsiteX3" fmla="*/ 3426231 w 3426231"/>
              <a:gd name="connsiteY3" fmla="*/ 923877 h 944725"/>
              <a:gd name="connsiteX4" fmla="*/ 1 w 3426231"/>
              <a:gd name="connsiteY4" fmla="*/ 0 h 9447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26231" h="944725">
                <a:moveTo>
                  <a:pt x="1" y="0"/>
                </a:moveTo>
                <a:cubicBezTo>
                  <a:pt x="1" y="25222"/>
                  <a:pt x="0" y="50443"/>
                  <a:pt x="0" y="75665"/>
                </a:cubicBezTo>
                <a:lnTo>
                  <a:pt x="3204530" y="944725"/>
                </a:lnTo>
                <a:lnTo>
                  <a:pt x="3426231" y="923877"/>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1AD4711A-D339-4520-A5A5-3AD09C356B9A}" type="datetimeFigureOut">
              <a:rPr lang="en-US" smtClean="0"/>
              <a:pPr/>
              <a:t>10/10/2014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C8CDF25-D6D5-41AC-BF4C-E873290D10FD}"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Freeform 7"/>
          <p:cNvSpPr/>
          <p:nvPr/>
        </p:nvSpPr>
        <p:spPr>
          <a:xfrm>
            <a:off x="1" y="5010151"/>
            <a:ext cx="7439025" cy="157162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Lst>
            <a:ahLst/>
            <a:cxnLst>
              <a:cxn ang="0">
                <a:pos x="connsiteX0" y="connsiteY0"/>
              </a:cxn>
              <a:cxn ang="0">
                <a:pos x="connsiteX1" y="connsiteY1"/>
              </a:cxn>
              <a:cxn ang="0">
                <a:pos x="connsiteX2" y="connsiteY2"/>
              </a:cxn>
              <a:cxn ang="0">
                <a:pos x="connsiteX3" y="connsiteY3"/>
              </a:cxn>
            </a:cxnLst>
            <a:rect l="l" t="t" r="r" b="b"/>
            <a:pathLst>
              <a:path w="7415827" h="1571625">
                <a:moveTo>
                  <a:pt x="0" y="0"/>
                </a:moveTo>
                <a:lnTo>
                  <a:pt x="7415827" y="866775"/>
                </a:lnTo>
                <a:lnTo>
                  <a:pt x="0" y="1571625"/>
                </a:lnTo>
                <a:lnTo>
                  <a:pt x="0" y="0"/>
                </a:lnTo>
                <a:close/>
              </a:path>
            </a:pathLst>
          </a:custGeom>
          <a:gradFill>
            <a:gsLst>
              <a:gs pos="0">
                <a:srgbClr val="000000"/>
              </a:gs>
              <a:gs pos="24000">
                <a:srgbClr val="333333"/>
              </a:gs>
              <a:gs pos="90000">
                <a:srgbClr val="0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p:cNvSpPr/>
          <p:nvPr/>
        </p:nvSpPr>
        <p:spPr>
          <a:xfrm>
            <a:off x="0" y="5731667"/>
            <a:ext cx="9147178" cy="1126333"/>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818007 h 1075182"/>
              <a:gd name="connsiteX1" fmla="*/ 9124990 w 9144000"/>
              <a:gd name="connsiteY1" fmla="*/ 0 h 1075182"/>
              <a:gd name="connsiteX2" fmla="*/ 9144000 w 9144000"/>
              <a:gd name="connsiteY2" fmla="*/ 1075182 h 1075182"/>
              <a:gd name="connsiteX3" fmla="*/ 0 w 9144000"/>
              <a:gd name="connsiteY3" fmla="*/ 1065657 h 1075182"/>
              <a:gd name="connsiteX4" fmla="*/ 20 w 9144000"/>
              <a:gd name="connsiteY4" fmla="*/ 818007 h 1075182"/>
              <a:gd name="connsiteX0" fmla="*/ 20 w 9124990"/>
              <a:gd name="connsiteY0" fmla="*/ 818007 h 1065657"/>
              <a:gd name="connsiteX1" fmla="*/ 9124990 w 9124990"/>
              <a:gd name="connsiteY1" fmla="*/ 0 h 1065657"/>
              <a:gd name="connsiteX2" fmla="*/ 8854092 w 9124990"/>
              <a:gd name="connsiteY2" fmla="*/ 585026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9122615 w 9124990"/>
              <a:gd name="connsiteY2" fmla="*/ 1063889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8766171 w 9124990"/>
              <a:gd name="connsiteY2" fmla="*/ 508228 h 1065657"/>
              <a:gd name="connsiteX3" fmla="*/ 0 w 9124990"/>
              <a:gd name="connsiteY3" fmla="*/ 1065657 h 1065657"/>
              <a:gd name="connsiteX4" fmla="*/ 20 w 9124990"/>
              <a:gd name="connsiteY4" fmla="*/ 818007 h 1065657"/>
              <a:gd name="connsiteX0" fmla="*/ 20 w 9128161"/>
              <a:gd name="connsiteY0" fmla="*/ 818007 h 1068407"/>
              <a:gd name="connsiteX1" fmla="*/ 9124990 w 9128161"/>
              <a:gd name="connsiteY1" fmla="*/ 0 h 1068407"/>
              <a:gd name="connsiteX2" fmla="*/ 9127369 w 9128161"/>
              <a:gd name="connsiteY2" fmla="*/ 1068407 h 1068407"/>
              <a:gd name="connsiteX3" fmla="*/ 0 w 9128161"/>
              <a:gd name="connsiteY3" fmla="*/ 1065657 h 1068407"/>
              <a:gd name="connsiteX4" fmla="*/ 20 w 9128161"/>
              <a:gd name="connsiteY4" fmla="*/ 818007 h 10684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28161" h="1068407">
                <a:moveTo>
                  <a:pt x="20" y="818007"/>
                </a:moveTo>
                <a:lnTo>
                  <a:pt x="9124990" y="0"/>
                </a:lnTo>
                <a:cubicBezTo>
                  <a:pt x="9124198" y="354630"/>
                  <a:pt x="9128161" y="713777"/>
                  <a:pt x="9127369" y="1068407"/>
                </a:cubicBezTo>
                <a:lnTo>
                  <a:pt x="0" y="1065657"/>
                </a:lnTo>
                <a:cubicBezTo>
                  <a:pt x="7" y="983107"/>
                  <a:pt x="13" y="900557"/>
                  <a:pt x="20" y="818007"/>
                </a:cubicBezTo>
                <a:close/>
              </a:path>
            </a:pathLst>
          </a:custGeom>
          <a:gradFill>
            <a:gsLst>
              <a:gs pos="39000">
                <a:schemeClr val="accent1"/>
              </a:gs>
              <a:gs pos="50000">
                <a:schemeClr val="accent1">
                  <a:lumMod val="40000"/>
                  <a:lumOff val="60000"/>
                </a:schemeClr>
              </a:gs>
              <a:gs pos="58000">
                <a:schemeClr val="accent1"/>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a:off x="676656" y="609600"/>
            <a:ext cx="3383280" cy="914400"/>
          </a:xfrm>
        </p:spPr>
        <p:txBody>
          <a:bodyPr anchor="b">
            <a:noAutofit/>
          </a:bodyPr>
          <a:lstStyle>
            <a:lvl1pPr algn="l">
              <a:defRPr sz="2200" b="0" i="0" cap="none" baseline="0">
                <a:solidFill>
                  <a:schemeClr val="tx2"/>
                </a:solidFill>
              </a:defRPr>
            </a:lvl1pPr>
          </a:lstStyle>
          <a:p>
            <a:r>
              <a:rPr lang="en-US" smtClean="0"/>
              <a:t>Click to edit Master title style</a:t>
            </a:r>
            <a:endParaRPr lang="en-US" dirty="0"/>
          </a:p>
        </p:txBody>
      </p:sp>
      <p:sp>
        <p:nvSpPr>
          <p:cNvPr id="10" name="Freeform 9"/>
          <p:cNvSpPr/>
          <p:nvPr/>
        </p:nvSpPr>
        <p:spPr>
          <a:xfrm>
            <a:off x="0" y="4973410"/>
            <a:ext cx="7674867" cy="928299"/>
          </a:xfrm>
          <a:custGeom>
            <a:avLst/>
            <a:gdLst>
              <a:gd name="connsiteX0" fmla="*/ 0 w 7548466"/>
              <a:gd name="connsiteY0" fmla="*/ 0 h 933061"/>
              <a:gd name="connsiteX1" fmla="*/ 9331 w 7548466"/>
              <a:gd name="connsiteY1" fmla="*/ 65314 h 933061"/>
              <a:gd name="connsiteX2" fmla="*/ 7221894 w 7548466"/>
              <a:gd name="connsiteY2" fmla="*/ 933061 h 933061"/>
              <a:gd name="connsiteX3" fmla="*/ 7548466 w 7548466"/>
              <a:gd name="connsiteY3" fmla="*/ 914400 h 933061"/>
              <a:gd name="connsiteX4" fmla="*/ 0 w 7548466"/>
              <a:gd name="connsiteY4" fmla="*/ 0 h 933061"/>
              <a:gd name="connsiteX0" fmla="*/ 131163 w 7539135"/>
              <a:gd name="connsiteY0" fmla="*/ 0 h 1042598"/>
              <a:gd name="connsiteX1" fmla="*/ 0 w 7539135"/>
              <a:gd name="connsiteY1" fmla="*/ 174851 h 1042598"/>
              <a:gd name="connsiteX2" fmla="*/ 7212563 w 7539135"/>
              <a:gd name="connsiteY2" fmla="*/ 1042598 h 1042598"/>
              <a:gd name="connsiteX3" fmla="*/ 7539135 w 7539135"/>
              <a:gd name="connsiteY3" fmla="*/ 1023937 h 1042598"/>
              <a:gd name="connsiteX4" fmla="*/ 131163 w 7539135"/>
              <a:gd name="connsiteY4" fmla="*/ 0 h 1042598"/>
              <a:gd name="connsiteX0" fmla="*/ 0 w 7407972"/>
              <a:gd name="connsiteY0" fmla="*/ 0 h 1042598"/>
              <a:gd name="connsiteX1" fmla="*/ 85531 w 7407972"/>
              <a:gd name="connsiteY1" fmla="*/ 134370 h 1042598"/>
              <a:gd name="connsiteX2" fmla="*/ 7081400 w 7407972"/>
              <a:gd name="connsiteY2" fmla="*/ 1042598 h 1042598"/>
              <a:gd name="connsiteX3" fmla="*/ 7407972 w 7407972"/>
              <a:gd name="connsiteY3" fmla="*/ 1023937 h 1042598"/>
              <a:gd name="connsiteX4" fmla="*/ 0 w 7407972"/>
              <a:gd name="connsiteY4" fmla="*/ 0 h 1042598"/>
              <a:gd name="connsiteX0" fmla="*/ 131163 w 7539135"/>
              <a:gd name="connsiteY0" fmla="*/ 0 h 1042598"/>
              <a:gd name="connsiteX1" fmla="*/ 0 w 7539135"/>
              <a:gd name="connsiteY1" fmla="*/ 193902 h 1042598"/>
              <a:gd name="connsiteX2" fmla="*/ 7212563 w 7539135"/>
              <a:gd name="connsiteY2" fmla="*/ 1042598 h 1042598"/>
              <a:gd name="connsiteX3" fmla="*/ 7539135 w 7539135"/>
              <a:gd name="connsiteY3" fmla="*/ 1023937 h 1042598"/>
              <a:gd name="connsiteX4" fmla="*/ 131163 w 7539135"/>
              <a:gd name="connsiteY4" fmla="*/ 0 h 1042598"/>
              <a:gd name="connsiteX0" fmla="*/ 59725 w 7539135"/>
              <a:gd name="connsiteY0" fmla="*/ 0 h 892580"/>
              <a:gd name="connsiteX1" fmla="*/ 0 w 7539135"/>
              <a:gd name="connsiteY1" fmla="*/ 43884 h 892580"/>
              <a:gd name="connsiteX2" fmla="*/ 7212563 w 7539135"/>
              <a:gd name="connsiteY2" fmla="*/ 892580 h 892580"/>
              <a:gd name="connsiteX3" fmla="*/ 7539135 w 7539135"/>
              <a:gd name="connsiteY3" fmla="*/ 873919 h 892580"/>
              <a:gd name="connsiteX4" fmla="*/ 59725 w 7539135"/>
              <a:gd name="connsiteY4" fmla="*/ 0 h 892580"/>
              <a:gd name="connsiteX0" fmla="*/ 194 w 7539135"/>
              <a:gd name="connsiteY0" fmla="*/ 0 h 923536"/>
              <a:gd name="connsiteX1" fmla="*/ 0 w 7539135"/>
              <a:gd name="connsiteY1" fmla="*/ 74840 h 923536"/>
              <a:gd name="connsiteX2" fmla="*/ 7212563 w 7539135"/>
              <a:gd name="connsiteY2" fmla="*/ 923536 h 923536"/>
              <a:gd name="connsiteX3" fmla="*/ 7539135 w 7539135"/>
              <a:gd name="connsiteY3" fmla="*/ 904875 h 923536"/>
              <a:gd name="connsiteX4" fmla="*/ 194 w 7539135"/>
              <a:gd name="connsiteY4" fmla="*/ 0 h 923536"/>
              <a:gd name="connsiteX0" fmla="*/ 194 w 7539135"/>
              <a:gd name="connsiteY0" fmla="*/ 0 h 904875"/>
              <a:gd name="connsiteX1" fmla="*/ 0 w 7539135"/>
              <a:gd name="connsiteY1" fmla="*/ 74840 h 904875"/>
              <a:gd name="connsiteX2" fmla="*/ 7212563 w 7539135"/>
              <a:gd name="connsiteY2" fmla="*/ 883055 h 904875"/>
              <a:gd name="connsiteX3" fmla="*/ 7539135 w 7539135"/>
              <a:gd name="connsiteY3" fmla="*/ 904875 h 904875"/>
              <a:gd name="connsiteX4" fmla="*/ 194 w 7539135"/>
              <a:gd name="connsiteY4" fmla="*/ 0 h 904875"/>
              <a:gd name="connsiteX0" fmla="*/ 194 w 7703442"/>
              <a:gd name="connsiteY0" fmla="*/ 0 h 1016794"/>
              <a:gd name="connsiteX1" fmla="*/ 0 w 7703442"/>
              <a:gd name="connsiteY1" fmla="*/ 74840 h 1016794"/>
              <a:gd name="connsiteX2" fmla="*/ 7212563 w 7703442"/>
              <a:gd name="connsiteY2" fmla="*/ 883055 h 1016794"/>
              <a:gd name="connsiteX3" fmla="*/ 7703442 w 7703442"/>
              <a:gd name="connsiteY3" fmla="*/ 1016794 h 1016794"/>
              <a:gd name="connsiteX4" fmla="*/ 194 w 7703442"/>
              <a:gd name="connsiteY4" fmla="*/ 0 h 1016794"/>
              <a:gd name="connsiteX0" fmla="*/ 194 w 7674867"/>
              <a:gd name="connsiteY0" fmla="*/ 0 h 897731"/>
              <a:gd name="connsiteX1" fmla="*/ 0 w 7674867"/>
              <a:gd name="connsiteY1" fmla="*/ 74840 h 897731"/>
              <a:gd name="connsiteX2" fmla="*/ 7212563 w 7674867"/>
              <a:gd name="connsiteY2" fmla="*/ 883055 h 897731"/>
              <a:gd name="connsiteX3" fmla="*/ 7674867 w 7674867"/>
              <a:gd name="connsiteY3" fmla="*/ 897731 h 897731"/>
              <a:gd name="connsiteX4" fmla="*/ 194 w 7674867"/>
              <a:gd name="connsiteY4" fmla="*/ 0 h 897731"/>
              <a:gd name="connsiteX0" fmla="*/ 194 w 7674867"/>
              <a:gd name="connsiteY0" fmla="*/ 0 h 930680"/>
              <a:gd name="connsiteX1" fmla="*/ 0 w 7674867"/>
              <a:gd name="connsiteY1" fmla="*/ 74840 h 930680"/>
              <a:gd name="connsiteX2" fmla="*/ 7293526 w 7674867"/>
              <a:gd name="connsiteY2" fmla="*/ 930680 h 930680"/>
              <a:gd name="connsiteX3" fmla="*/ 7674867 w 7674867"/>
              <a:gd name="connsiteY3" fmla="*/ 897731 h 930680"/>
              <a:gd name="connsiteX4" fmla="*/ 194 w 7674867"/>
              <a:gd name="connsiteY4" fmla="*/ 0 h 930680"/>
              <a:gd name="connsiteX0" fmla="*/ 194 w 7674867"/>
              <a:gd name="connsiteY0" fmla="*/ 0 h 897731"/>
              <a:gd name="connsiteX1" fmla="*/ 0 w 7674867"/>
              <a:gd name="connsiteY1" fmla="*/ 74840 h 897731"/>
              <a:gd name="connsiteX2" fmla="*/ 7293526 w 7674867"/>
              <a:gd name="connsiteY2" fmla="*/ 894961 h 897731"/>
              <a:gd name="connsiteX3" fmla="*/ 7674867 w 7674867"/>
              <a:gd name="connsiteY3" fmla="*/ 897731 h 897731"/>
              <a:gd name="connsiteX4" fmla="*/ 194 w 7674867"/>
              <a:gd name="connsiteY4" fmla="*/ 0 h 897731"/>
              <a:gd name="connsiteX0" fmla="*/ 194 w 7674867"/>
              <a:gd name="connsiteY0" fmla="*/ 0 h 897731"/>
              <a:gd name="connsiteX1" fmla="*/ 0 w 7674867"/>
              <a:gd name="connsiteY1" fmla="*/ 74840 h 897731"/>
              <a:gd name="connsiteX2" fmla="*/ 7238758 w 7674867"/>
              <a:gd name="connsiteY2" fmla="*/ 894961 h 897731"/>
              <a:gd name="connsiteX3" fmla="*/ 7674867 w 7674867"/>
              <a:gd name="connsiteY3" fmla="*/ 897731 h 897731"/>
              <a:gd name="connsiteX4" fmla="*/ 194 w 7674867"/>
              <a:gd name="connsiteY4" fmla="*/ 0 h 897731"/>
              <a:gd name="connsiteX0" fmla="*/ 194 w 7674867"/>
              <a:gd name="connsiteY0" fmla="*/ 0 h 897731"/>
              <a:gd name="connsiteX1" fmla="*/ 0 w 7674867"/>
              <a:gd name="connsiteY1" fmla="*/ 74840 h 897731"/>
              <a:gd name="connsiteX2" fmla="*/ 7298289 w 7674867"/>
              <a:gd name="connsiteY2" fmla="*/ 661599 h 897731"/>
              <a:gd name="connsiteX3" fmla="*/ 7674867 w 7674867"/>
              <a:gd name="connsiteY3" fmla="*/ 897731 h 897731"/>
              <a:gd name="connsiteX4" fmla="*/ 194 w 7674867"/>
              <a:gd name="connsiteY4" fmla="*/ 0 h 897731"/>
              <a:gd name="connsiteX0" fmla="*/ 194 w 7674867"/>
              <a:gd name="connsiteY0" fmla="*/ 0 h 928299"/>
              <a:gd name="connsiteX1" fmla="*/ 0 w 7674867"/>
              <a:gd name="connsiteY1" fmla="*/ 74840 h 928299"/>
              <a:gd name="connsiteX2" fmla="*/ 7298289 w 7674867"/>
              <a:gd name="connsiteY2" fmla="*/ 928299 h 928299"/>
              <a:gd name="connsiteX3" fmla="*/ 7674867 w 7674867"/>
              <a:gd name="connsiteY3" fmla="*/ 897731 h 928299"/>
              <a:gd name="connsiteX4" fmla="*/ 194 w 7674867"/>
              <a:gd name="connsiteY4" fmla="*/ 0 h 9282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74867" h="928299">
                <a:moveTo>
                  <a:pt x="194" y="0"/>
                </a:moveTo>
                <a:cubicBezTo>
                  <a:pt x="129" y="24947"/>
                  <a:pt x="65" y="49893"/>
                  <a:pt x="0" y="74840"/>
                </a:cubicBezTo>
                <a:lnTo>
                  <a:pt x="7298289" y="928299"/>
                </a:lnTo>
                <a:lnTo>
                  <a:pt x="7674867" y="897731"/>
                </a:lnTo>
                <a:lnTo>
                  <a:pt x="194"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10"/>
          <p:cNvSpPr/>
          <p:nvPr/>
        </p:nvSpPr>
        <p:spPr>
          <a:xfrm>
            <a:off x="-2382" y="5696242"/>
            <a:ext cx="9146382" cy="930294"/>
          </a:xfrm>
          <a:custGeom>
            <a:avLst/>
            <a:gdLst>
              <a:gd name="connsiteX0" fmla="*/ 9153331 w 9153331"/>
              <a:gd name="connsiteY0" fmla="*/ 0 h 951723"/>
              <a:gd name="connsiteX1" fmla="*/ 0 w 9153331"/>
              <a:gd name="connsiteY1" fmla="*/ 867747 h 951723"/>
              <a:gd name="connsiteX2" fmla="*/ 0 w 9153331"/>
              <a:gd name="connsiteY2" fmla="*/ 951723 h 951723"/>
              <a:gd name="connsiteX3" fmla="*/ 9153331 w 9153331"/>
              <a:gd name="connsiteY3" fmla="*/ 83976 h 951723"/>
              <a:gd name="connsiteX4" fmla="*/ 9153331 w 9153331"/>
              <a:gd name="connsiteY4" fmla="*/ 0 h 951723"/>
              <a:gd name="connsiteX0" fmla="*/ 9153331 w 9153331"/>
              <a:gd name="connsiteY0" fmla="*/ 0 h 951723"/>
              <a:gd name="connsiteX1" fmla="*/ 107265 w 9153331"/>
              <a:gd name="connsiteY1" fmla="*/ 901085 h 951723"/>
              <a:gd name="connsiteX2" fmla="*/ 0 w 9153331"/>
              <a:gd name="connsiteY2" fmla="*/ 951723 h 951723"/>
              <a:gd name="connsiteX3" fmla="*/ 9153331 w 9153331"/>
              <a:gd name="connsiteY3" fmla="*/ 83976 h 951723"/>
              <a:gd name="connsiteX4" fmla="*/ 9153331 w 9153331"/>
              <a:gd name="connsiteY4" fmla="*/ 0 h 951723"/>
              <a:gd name="connsiteX0" fmla="*/ 9155715 w 9155715"/>
              <a:gd name="connsiteY0" fmla="*/ 0 h 951723"/>
              <a:gd name="connsiteX1" fmla="*/ 0 w 9155715"/>
              <a:gd name="connsiteY1" fmla="*/ 865366 h 951723"/>
              <a:gd name="connsiteX2" fmla="*/ 2384 w 9155715"/>
              <a:gd name="connsiteY2" fmla="*/ 951723 h 951723"/>
              <a:gd name="connsiteX3" fmla="*/ 9155715 w 9155715"/>
              <a:gd name="connsiteY3" fmla="*/ 83976 h 951723"/>
              <a:gd name="connsiteX4" fmla="*/ 9155715 w 9155715"/>
              <a:gd name="connsiteY4" fmla="*/ 0 h 951723"/>
              <a:gd name="connsiteX0" fmla="*/ 9155715 w 9155715"/>
              <a:gd name="connsiteY0" fmla="*/ 0 h 894573"/>
              <a:gd name="connsiteX1" fmla="*/ 0 w 9155715"/>
              <a:gd name="connsiteY1" fmla="*/ 865366 h 894573"/>
              <a:gd name="connsiteX2" fmla="*/ 197847 w 9155715"/>
              <a:gd name="connsiteY2" fmla="*/ 894573 h 894573"/>
              <a:gd name="connsiteX3" fmla="*/ 9155715 w 9155715"/>
              <a:gd name="connsiteY3" fmla="*/ 83976 h 894573"/>
              <a:gd name="connsiteX4" fmla="*/ 9155715 w 9155715"/>
              <a:gd name="connsiteY4" fmla="*/ 0 h 894573"/>
              <a:gd name="connsiteX0" fmla="*/ 9155715 w 9155715"/>
              <a:gd name="connsiteY0" fmla="*/ 0 h 946961"/>
              <a:gd name="connsiteX1" fmla="*/ 0 w 9155715"/>
              <a:gd name="connsiteY1" fmla="*/ 865366 h 946961"/>
              <a:gd name="connsiteX2" fmla="*/ 4768 w 9155715"/>
              <a:gd name="connsiteY2" fmla="*/ 946961 h 946961"/>
              <a:gd name="connsiteX3" fmla="*/ 9155715 w 9155715"/>
              <a:gd name="connsiteY3" fmla="*/ 83976 h 946961"/>
              <a:gd name="connsiteX4" fmla="*/ 9155715 w 9155715"/>
              <a:gd name="connsiteY4" fmla="*/ 0 h 946961"/>
              <a:gd name="connsiteX0" fmla="*/ 9155715 w 9155715"/>
              <a:gd name="connsiteY0" fmla="*/ 0 h 894574"/>
              <a:gd name="connsiteX1" fmla="*/ 0 w 9155715"/>
              <a:gd name="connsiteY1" fmla="*/ 865366 h 894574"/>
              <a:gd name="connsiteX2" fmla="*/ 97732 w 9155715"/>
              <a:gd name="connsiteY2" fmla="*/ 894574 h 894574"/>
              <a:gd name="connsiteX3" fmla="*/ 9155715 w 9155715"/>
              <a:gd name="connsiteY3" fmla="*/ 83976 h 894574"/>
              <a:gd name="connsiteX4" fmla="*/ 9155715 w 9155715"/>
              <a:gd name="connsiteY4" fmla="*/ 0 h 894574"/>
              <a:gd name="connsiteX0" fmla="*/ 9155715 w 9155715"/>
              <a:gd name="connsiteY0" fmla="*/ 0 h 939818"/>
              <a:gd name="connsiteX1" fmla="*/ 0 w 9155715"/>
              <a:gd name="connsiteY1" fmla="*/ 865366 h 939818"/>
              <a:gd name="connsiteX2" fmla="*/ 2384 w 9155715"/>
              <a:gd name="connsiteY2" fmla="*/ 939818 h 939818"/>
              <a:gd name="connsiteX3" fmla="*/ 9155715 w 9155715"/>
              <a:gd name="connsiteY3" fmla="*/ 83976 h 939818"/>
              <a:gd name="connsiteX4" fmla="*/ 9155715 w 9155715"/>
              <a:gd name="connsiteY4" fmla="*/ 0 h 939818"/>
              <a:gd name="connsiteX0" fmla="*/ 9015078 w 9155715"/>
              <a:gd name="connsiteY0" fmla="*/ 0 h 873143"/>
              <a:gd name="connsiteX1" fmla="*/ 0 w 9155715"/>
              <a:gd name="connsiteY1" fmla="*/ 798691 h 873143"/>
              <a:gd name="connsiteX2" fmla="*/ 2384 w 9155715"/>
              <a:gd name="connsiteY2" fmla="*/ 873143 h 873143"/>
              <a:gd name="connsiteX3" fmla="*/ 9155715 w 9155715"/>
              <a:gd name="connsiteY3" fmla="*/ 17301 h 873143"/>
              <a:gd name="connsiteX4" fmla="*/ 9015078 w 9155715"/>
              <a:gd name="connsiteY4" fmla="*/ 0 h 873143"/>
              <a:gd name="connsiteX0" fmla="*/ 9160482 w 9160482"/>
              <a:gd name="connsiteY0" fmla="*/ 0 h 930293"/>
              <a:gd name="connsiteX1" fmla="*/ 0 w 9160482"/>
              <a:gd name="connsiteY1" fmla="*/ 855841 h 930293"/>
              <a:gd name="connsiteX2" fmla="*/ 2384 w 9160482"/>
              <a:gd name="connsiteY2" fmla="*/ 930293 h 930293"/>
              <a:gd name="connsiteX3" fmla="*/ 9155715 w 9160482"/>
              <a:gd name="connsiteY3" fmla="*/ 74451 h 930293"/>
              <a:gd name="connsiteX4" fmla="*/ 9160482 w 9160482"/>
              <a:gd name="connsiteY4" fmla="*/ 0 h 930293"/>
              <a:gd name="connsiteX0" fmla="*/ 9072286 w 9155715"/>
              <a:gd name="connsiteY0" fmla="*/ 0 h 885050"/>
              <a:gd name="connsiteX1" fmla="*/ 0 w 9155715"/>
              <a:gd name="connsiteY1" fmla="*/ 810598 h 885050"/>
              <a:gd name="connsiteX2" fmla="*/ 2384 w 9155715"/>
              <a:gd name="connsiteY2" fmla="*/ 885050 h 885050"/>
              <a:gd name="connsiteX3" fmla="*/ 9155715 w 9155715"/>
              <a:gd name="connsiteY3" fmla="*/ 29208 h 885050"/>
              <a:gd name="connsiteX4" fmla="*/ 9072286 w 9155715"/>
              <a:gd name="connsiteY4" fmla="*/ 0 h 885050"/>
              <a:gd name="connsiteX0" fmla="*/ 9155715 w 9155715"/>
              <a:gd name="connsiteY0" fmla="*/ 0 h 930294"/>
              <a:gd name="connsiteX1" fmla="*/ 0 w 9155715"/>
              <a:gd name="connsiteY1" fmla="*/ 855842 h 930294"/>
              <a:gd name="connsiteX2" fmla="*/ 2384 w 9155715"/>
              <a:gd name="connsiteY2" fmla="*/ 930294 h 930294"/>
              <a:gd name="connsiteX3" fmla="*/ 9155715 w 9155715"/>
              <a:gd name="connsiteY3" fmla="*/ 74452 h 930294"/>
              <a:gd name="connsiteX4" fmla="*/ 9155715 w 9155715"/>
              <a:gd name="connsiteY4" fmla="*/ 0 h 9302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5715" h="930294">
                <a:moveTo>
                  <a:pt x="9155715" y="0"/>
                </a:moveTo>
                <a:lnTo>
                  <a:pt x="0" y="855842"/>
                </a:lnTo>
                <a:cubicBezTo>
                  <a:pt x="795" y="884628"/>
                  <a:pt x="1589" y="901508"/>
                  <a:pt x="2384" y="930294"/>
                </a:cubicBezTo>
                <a:lnTo>
                  <a:pt x="9155715" y="74452"/>
                </a:lnTo>
                <a:lnTo>
                  <a:pt x="9155715"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1AD4711A-D339-4520-A5A5-3AD09C356B9A}" type="datetimeFigureOut">
              <a:rPr lang="en-US" smtClean="0"/>
              <a:pPr/>
              <a:t>10/10/2014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8CDF25-D6D5-41AC-BF4C-E873290D10FD}" type="slidenum">
              <a:rPr lang="en-US" smtClean="0"/>
              <a:pPr/>
              <a:t>‹#›</a:t>
            </a:fld>
            <a:endParaRPr lang="en-US"/>
          </a:p>
        </p:txBody>
      </p:sp>
      <p:sp>
        <p:nvSpPr>
          <p:cNvPr id="13" name="Content Placeholder 12"/>
          <p:cNvSpPr>
            <a:spLocks noGrp="1"/>
          </p:cNvSpPr>
          <p:nvPr>
            <p:ph sz="quarter" idx="13"/>
          </p:nvPr>
        </p:nvSpPr>
        <p:spPr>
          <a:xfrm>
            <a:off x="4572000" y="609600"/>
            <a:ext cx="3886200" cy="4191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4" name="Text Placeholder 13"/>
          <p:cNvSpPr>
            <a:spLocks noGrp="1"/>
          </p:cNvSpPr>
          <p:nvPr>
            <p:ph type="body" sz="quarter" idx="14"/>
          </p:nvPr>
        </p:nvSpPr>
        <p:spPr>
          <a:xfrm>
            <a:off x="676274" y="1527048"/>
            <a:ext cx="3383280" cy="3291840"/>
          </a:xfrm>
        </p:spPr>
        <p:txBody>
          <a:bodyPr>
            <a:normAutofit/>
          </a:bodyPr>
          <a:lstStyle>
            <a:lvl1pPr marL="0" indent="0">
              <a:buFontTx/>
              <a:buNone/>
              <a:defRPr sz="1600"/>
            </a:lvl1pPr>
            <a:lvl2pPr>
              <a:buFontTx/>
              <a:buNone/>
              <a:defRPr/>
            </a:lvl2pPr>
            <a:lvl3pPr>
              <a:buFontTx/>
              <a:buNone/>
              <a:defRPr/>
            </a:lvl3pPr>
            <a:lvl4pPr>
              <a:buFontTx/>
              <a:buNone/>
              <a:defRPr/>
            </a:lvl4pPr>
            <a:lvl5pPr>
              <a:buFontTx/>
              <a:buNone/>
              <a:defRPr/>
            </a:lvl5pPr>
          </a:lstStyle>
          <a:p>
            <a:pPr lvl="0"/>
            <a:r>
              <a:rPr lang="en-US" smtClean="0"/>
              <a:t>Click to edit Master text styles</a:t>
            </a:r>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Freeform 7"/>
          <p:cNvSpPr/>
          <p:nvPr/>
        </p:nvSpPr>
        <p:spPr>
          <a:xfrm>
            <a:off x="1807389" y="6148043"/>
            <a:ext cx="7338991" cy="711996"/>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1"/>
              </a:gs>
              <a:gs pos="40000">
                <a:schemeClr val="accent1">
                  <a:lumMod val="40000"/>
                  <a:lumOff val="60000"/>
                </a:schemeClr>
              </a:gs>
              <a:gs pos="48000">
                <a:schemeClr val="accent1"/>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9" name="Freeform 8"/>
          <p:cNvSpPr/>
          <p:nvPr/>
        </p:nvSpPr>
        <p:spPr>
          <a:xfrm>
            <a:off x="0" y="5457825"/>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3"/>
              </a:gs>
              <a:gs pos="52000">
                <a:schemeClr val="accent3">
                  <a:lumMod val="40000"/>
                  <a:lumOff val="60000"/>
                </a:schemeClr>
              </a:gs>
              <a:gs pos="66000">
                <a:schemeClr val="accent3"/>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3" name="Picture Placeholder 2"/>
          <p:cNvSpPr>
            <a:spLocks noGrp="1"/>
          </p:cNvSpPr>
          <p:nvPr>
            <p:ph type="pic" idx="1"/>
          </p:nvPr>
        </p:nvSpPr>
        <p:spPr>
          <a:xfrm>
            <a:off x="4572000" y="609600"/>
            <a:ext cx="3886200" cy="4190999"/>
          </a:xfrm>
          <a:ln w="79375">
            <a:solidFill>
              <a:schemeClr val="tx1"/>
            </a:solidFill>
            <a:miter lim="800000"/>
          </a:ln>
          <a:effectLst>
            <a:outerShdw blurRad="50800" dist="38100" dir="5400000" algn="ctr" rotWithShape="0">
              <a:srgbClr val="000000">
                <a:alpha val="42000"/>
              </a:srgbClr>
            </a:outerShdw>
          </a:effectLst>
        </p:spPr>
        <p:txBody>
          <a:bodyPr>
            <a:normAutofit/>
          </a:bodyPr>
          <a:lstStyle>
            <a:lvl1pPr marL="0" indent="0" algn="ctr">
              <a:buNone/>
              <a:defRPr sz="25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10" name="Freeform 9"/>
          <p:cNvSpPr/>
          <p:nvPr/>
        </p:nvSpPr>
        <p:spPr>
          <a:xfrm>
            <a:off x="-196" y="5412337"/>
            <a:ext cx="7605568" cy="927910"/>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10"/>
          <p:cNvSpPr/>
          <p:nvPr/>
        </p:nvSpPr>
        <p:spPr>
          <a:xfrm>
            <a:off x="1680725" y="6116507"/>
            <a:ext cx="7465656" cy="741493"/>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1AD4711A-D339-4520-A5A5-3AD09C356B9A}" type="datetimeFigureOut">
              <a:rPr lang="en-US" smtClean="0"/>
              <a:pPr/>
              <a:t>10/10/2014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8CDF25-D6D5-41AC-BF4C-E873290D10FD}" type="slidenum">
              <a:rPr lang="en-US" smtClean="0"/>
              <a:pPr/>
              <a:t>‹#›</a:t>
            </a:fld>
            <a:endParaRPr lang="en-US"/>
          </a:p>
        </p:txBody>
      </p:sp>
      <p:sp>
        <p:nvSpPr>
          <p:cNvPr id="14" name="Title 1"/>
          <p:cNvSpPr>
            <a:spLocks noGrp="1"/>
          </p:cNvSpPr>
          <p:nvPr>
            <p:ph type="title"/>
          </p:nvPr>
        </p:nvSpPr>
        <p:spPr>
          <a:xfrm>
            <a:off x="676656" y="609600"/>
            <a:ext cx="3383280" cy="914400"/>
          </a:xfrm>
        </p:spPr>
        <p:txBody>
          <a:bodyPr anchor="b">
            <a:noAutofit/>
          </a:bodyPr>
          <a:lstStyle>
            <a:lvl1pPr algn="l">
              <a:defRPr sz="2200" b="0" i="0" cap="none" baseline="0">
                <a:solidFill>
                  <a:schemeClr val="tx2"/>
                </a:solidFill>
              </a:defRPr>
            </a:lvl1pPr>
          </a:lstStyle>
          <a:p>
            <a:r>
              <a:rPr lang="en-US" smtClean="0"/>
              <a:t>Click to edit Master title style</a:t>
            </a:r>
            <a:endParaRPr lang="en-US" dirty="0"/>
          </a:p>
        </p:txBody>
      </p:sp>
      <p:sp>
        <p:nvSpPr>
          <p:cNvPr id="15" name="Text Placeholder 14"/>
          <p:cNvSpPr>
            <a:spLocks noGrp="1"/>
          </p:cNvSpPr>
          <p:nvPr>
            <p:ph type="body" sz="quarter" idx="14"/>
          </p:nvPr>
        </p:nvSpPr>
        <p:spPr>
          <a:xfrm>
            <a:off x="676656" y="1524000"/>
            <a:ext cx="3381375" cy="3295650"/>
          </a:xfrm>
        </p:spPr>
        <p:txBody>
          <a:bodyPr>
            <a:normAutofit/>
          </a:bodyPr>
          <a:lstStyle>
            <a:lvl1pPr marL="0" indent="0">
              <a:buFontTx/>
              <a:buNone/>
              <a:defRPr sz="1600"/>
            </a:lvl1pPr>
            <a:lvl2pPr>
              <a:buFontTx/>
              <a:buNone/>
              <a:defRPr/>
            </a:lvl2pPr>
            <a:lvl3pPr>
              <a:buFontTx/>
              <a:buNone/>
              <a:defRPr/>
            </a:lvl3pPr>
            <a:lvl4pPr>
              <a:buFontTx/>
              <a:buNone/>
              <a:defRPr/>
            </a:lvl4pPr>
            <a:lvl5pPr>
              <a:buFontTx/>
              <a:buNone/>
              <a:defRPr/>
            </a:lvl5pPr>
          </a:lstStyle>
          <a:p>
            <a:pPr lvl="0"/>
            <a:r>
              <a:rPr lang="en-US" smtClean="0"/>
              <a:t>Click to edit Master text styles</a:t>
            </a:r>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w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blipFill dpi="0" rotWithShape="1">
            <a:blip r:embed="rId13" cstate="print">
              <a:alphaModFix amt="15000"/>
            </a:blip>
            <a:srcRect/>
            <a:tile tx="0" ty="0" sx="76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685800" y="274638"/>
            <a:ext cx="7772400" cy="1143000"/>
          </a:xfrm>
          <a:prstGeom prst="rect">
            <a:avLst/>
          </a:prstGeom>
        </p:spPr>
        <p:txBody>
          <a:bodyPr vert="horz" lIns="0" tIns="45720" rIns="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5800" y="1600200"/>
            <a:ext cx="7772400" cy="4525963"/>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400800" y="6416675"/>
            <a:ext cx="1981200" cy="365125"/>
          </a:xfrm>
          <a:prstGeom prst="rect">
            <a:avLst/>
          </a:prstGeom>
        </p:spPr>
        <p:txBody>
          <a:bodyPr vert="horz" lIns="0" tIns="45720" rIns="0" bIns="0" rtlCol="0" anchor="b" anchorCtr="0"/>
          <a:lstStyle>
            <a:lvl1pPr algn="r">
              <a:defRPr lang="en-US" sz="900" kern="1200" cap="all" spc="110" baseline="0" smtClean="0">
                <a:solidFill>
                  <a:srgbClr val="4D4D4D"/>
                </a:solidFill>
                <a:latin typeface="+mn-lt"/>
                <a:ea typeface="+mn-ea"/>
                <a:cs typeface="+mn-cs"/>
              </a:defRPr>
            </a:lvl1pPr>
          </a:lstStyle>
          <a:p>
            <a:fld id="{1AD4711A-D339-4520-A5A5-3AD09C356B9A}" type="datetimeFigureOut">
              <a:rPr lang="en-US" smtClean="0"/>
              <a:pPr/>
              <a:t>10/10/2014</a:t>
            </a:fld>
            <a:endParaRPr lang="en-US"/>
          </a:p>
        </p:txBody>
      </p:sp>
      <p:sp>
        <p:nvSpPr>
          <p:cNvPr id="5" name="Footer Placeholder 4"/>
          <p:cNvSpPr>
            <a:spLocks noGrp="1"/>
          </p:cNvSpPr>
          <p:nvPr>
            <p:ph type="ftr" sz="quarter" idx="3"/>
          </p:nvPr>
        </p:nvSpPr>
        <p:spPr>
          <a:xfrm>
            <a:off x="228600" y="6416675"/>
            <a:ext cx="2895600" cy="365125"/>
          </a:xfrm>
          <a:prstGeom prst="rect">
            <a:avLst/>
          </a:prstGeom>
        </p:spPr>
        <p:txBody>
          <a:bodyPr vert="horz" lIns="0" tIns="45720" rIns="0" bIns="0" rtlCol="0" anchor="b" anchorCtr="0"/>
          <a:lstStyle>
            <a:lvl1pPr algn="l">
              <a:defRPr sz="900" cap="all" spc="110" baseline="0">
                <a:solidFill>
                  <a:srgbClr val="4D4D4D"/>
                </a:solidFill>
              </a:defRPr>
            </a:lvl1pPr>
          </a:lstStyle>
          <a:p>
            <a:endParaRPr lang="en-US"/>
          </a:p>
        </p:txBody>
      </p:sp>
      <p:sp>
        <p:nvSpPr>
          <p:cNvPr id="6" name="Slide Number Placeholder 5"/>
          <p:cNvSpPr>
            <a:spLocks noGrp="1"/>
          </p:cNvSpPr>
          <p:nvPr>
            <p:ph type="sldNum" sz="quarter" idx="4"/>
          </p:nvPr>
        </p:nvSpPr>
        <p:spPr>
          <a:xfrm>
            <a:off x="8458200" y="6416675"/>
            <a:ext cx="457200" cy="365125"/>
          </a:xfrm>
          <a:prstGeom prst="rect">
            <a:avLst/>
          </a:prstGeom>
        </p:spPr>
        <p:txBody>
          <a:bodyPr vert="horz" lIns="0" tIns="45720" rIns="0" bIns="0" rtlCol="0" anchor="b" anchorCtr="0"/>
          <a:lstStyle>
            <a:lvl1pPr algn="r">
              <a:defRPr sz="1100" b="1" baseline="0">
                <a:solidFill>
                  <a:srgbClr val="4D4D4D"/>
                </a:solidFill>
              </a:defRPr>
            </a:lvl1pPr>
          </a:lstStyle>
          <a:p>
            <a:fld id="{8C8CDF25-D6D5-41AC-BF4C-E873290D10FD}"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iming>
    <p:tnLst>
      <p:par>
        <p:cTn id="1" dur="indefinite" restart="never" nodeType="tmRoot"/>
      </p:par>
    </p:tnLst>
  </p:timing>
  <p:txStyles>
    <p:titleStyle>
      <a:lvl1pPr algn="l" defTabSz="914400" rtl="0" eaLnBrk="1" latinLnBrk="0" hangingPunct="1">
        <a:spcBef>
          <a:spcPct val="0"/>
        </a:spcBef>
        <a:buNone/>
        <a:defRPr sz="3600" kern="1200" cap="all" baseline="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lnSpc>
          <a:spcPct val="100000"/>
        </a:lnSpc>
        <a:spcBef>
          <a:spcPts val="700"/>
        </a:spcBef>
        <a:buClr>
          <a:schemeClr val="accent1"/>
        </a:buClr>
        <a:buSzPct val="85000"/>
        <a:buFont typeface="Wingdings 3" pitchFamily="18" charset="2"/>
        <a:buChar char=""/>
        <a:defRPr sz="2000" kern="1200" baseline="0">
          <a:solidFill>
            <a:schemeClr val="tx1"/>
          </a:solidFill>
          <a:latin typeface="+mn-lt"/>
          <a:ea typeface="+mn-ea"/>
          <a:cs typeface="+mn-cs"/>
        </a:defRPr>
      </a:lvl1pPr>
      <a:lvl2pPr marL="742950" indent="-274320" algn="l" defTabSz="914400" rtl="0" eaLnBrk="1" latinLnBrk="0" hangingPunct="1">
        <a:lnSpc>
          <a:spcPct val="100000"/>
        </a:lnSpc>
        <a:spcBef>
          <a:spcPts val="700"/>
        </a:spcBef>
        <a:buClr>
          <a:schemeClr val="accent1"/>
        </a:buClr>
        <a:buSzPct val="85000"/>
        <a:buFont typeface="Wingdings 3" pitchFamily="18" charset="2"/>
        <a:buChar char=""/>
        <a:defRPr sz="1600" kern="1200" baseline="0">
          <a:solidFill>
            <a:schemeClr val="tx1"/>
          </a:solidFill>
          <a:latin typeface="+mn-lt"/>
          <a:ea typeface="+mn-ea"/>
          <a:cs typeface="+mn-cs"/>
        </a:defRPr>
      </a:lvl2pPr>
      <a:lvl3pPr marL="11430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baseline="0">
          <a:solidFill>
            <a:schemeClr val="tx1"/>
          </a:solidFill>
          <a:latin typeface="+mn-lt"/>
          <a:ea typeface="+mn-ea"/>
          <a:cs typeface="+mn-cs"/>
        </a:defRPr>
      </a:lvl3pPr>
      <a:lvl4pPr marL="16002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baseline="0">
          <a:solidFill>
            <a:schemeClr val="tx1"/>
          </a:solidFill>
          <a:latin typeface="+mn-lt"/>
          <a:ea typeface="+mn-ea"/>
          <a:cs typeface="+mn-cs"/>
        </a:defRPr>
      </a:lvl4pPr>
      <a:lvl5pPr marL="20574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baseline="0">
          <a:solidFill>
            <a:schemeClr val="tx1"/>
          </a:solidFill>
          <a:latin typeface="+mn-lt"/>
          <a:ea typeface="+mn-ea"/>
          <a:cs typeface="+mn-cs"/>
        </a:defRPr>
      </a:lvl5pPr>
      <a:lvl6pPr marL="25146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a:solidFill>
            <a:schemeClr val="tx1"/>
          </a:solidFill>
          <a:latin typeface="+mn-lt"/>
          <a:ea typeface="+mn-ea"/>
          <a:cs typeface="+mn-cs"/>
        </a:defRPr>
      </a:lvl6pPr>
      <a:lvl7pPr marL="29718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a:solidFill>
            <a:schemeClr val="tx1"/>
          </a:solidFill>
          <a:latin typeface="+mn-lt"/>
          <a:ea typeface="+mn-ea"/>
          <a:cs typeface="+mn-cs"/>
        </a:defRPr>
      </a:lvl7pPr>
      <a:lvl8pPr marL="34290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a:solidFill>
            <a:schemeClr val="tx1"/>
          </a:solidFill>
          <a:latin typeface="+mn-lt"/>
          <a:ea typeface="+mn-ea"/>
          <a:cs typeface="+mn-cs"/>
        </a:defRPr>
      </a:lvl8pPr>
      <a:lvl9pPr marL="38862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609600"/>
            <a:ext cx="7924800" cy="1676399"/>
          </a:xfrm>
        </p:spPr>
        <p:txBody>
          <a:bodyPr>
            <a:normAutofit/>
          </a:bodyPr>
          <a:lstStyle/>
          <a:p>
            <a:r>
              <a:rPr lang="en-US" sz="3200" dirty="0" smtClean="0">
                <a:effectLst>
                  <a:outerShdw blurRad="38100" dist="38100" dir="2700000" algn="tl">
                    <a:srgbClr val="000000">
                      <a:alpha val="43137"/>
                    </a:srgbClr>
                  </a:outerShdw>
                </a:effectLst>
              </a:rPr>
              <a:t>State of the Housing: </a:t>
            </a:r>
            <a:r>
              <a:rPr lang="en-US" sz="2700" dirty="0" smtClean="0">
                <a:effectLst>
                  <a:outerShdw blurRad="38100" dist="38100" dir="2700000" algn="tl">
                    <a:srgbClr val="000000">
                      <a:alpha val="43137"/>
                    </a:srgbClr>
                  </a:outerShdw>
                </a:effectLst>
              </a:rPr>
              <a:t/>
            </a:r>
            <a:br>
              <a:rPr lang="en-US" sz="2700" dirty="0" smtClean="0">
                <a:effectLst>
                  <a:outerShdw blurRad="38100" dist="38100" dir="2700000" algn="tl">
                    <a:srgbClr val="000000">
                      <a:alpha val="43137"/>
                    </a:srgbClr>
                  </a:outerShdw>
                </a:effectLst>
              </a:rPr>
            </a:br>
            <a:r>
              <a:rPr lang="en-US" sz="2000" dirty="0" smtClean="0">
                <a:effectLst>
                  <a:outerShdw blurRad="38100" dist="38100" dir="2700000" algn="tl">
                    <a:srgbClr val="000000">
                      <a:alpha val="43137"/>
                    </a:srgbClr>
                  </a:outerShdw>
                </a:effectLst>
              </a:rPr>
              <a:t>Existing Conditions and Our Ability to Plan Future Regional Land Use for Creating Healthy &amp; Sustainable Communities</a:t>
            </a:r>
            <a:endParaRPr lang="en-US" sz="2000" dirty="0">
              <a:effectLst>
                <a:outerShdw blurRad="38100" dist="38100" dir="2700000" algn="tl">
                  <a:srgbClr val="000000">
                    <a:alpha val="43137"/>
                  </a:srgbClr>
                </a:outerShdw>
              </a:effectLst>
            </a:endParaRPr>
          </a:p>
        </p:txBody>
      </p:sp>
      <p:sp>
        <p:nvSpPr>
          <p:cNvPr id="3" name="Subtitle 2"/>
          <p:cNvSpPr>
            <a:spLocks noGrp="1"/>
          </p:cNvSpPr>
          <p:nvPr>
            <p:ph type="subTitle" idx="1"/>
          </p:nvPr>
        </p:nvSpPr>
        <p:spPr>
          <a:xfrm>
            <a:off x="914400" y="2895600"/>
            <a:ext cx="7391400" cy="2743200"/>
          </a:xfrm>
        </p:spPr>
        <p:txBody>
          <a:bodyPr>
            <a:normAutofit fontScale="62500" lnSpcReduction="20000"/>
          </a:bodyPr>
          <a:lstStyle/>
          <a:p>
            <a:pPr algn="l"/>
            <a:r>
              <a:rPr lang="en-US" b="1" dirty="0" smtClean="0">
                <a:solidFill>
                  <a:schemeClr val="tx1"/>
                </a:solidFill>
                <a:effectLst>
                  <a:outerShdw blurRad="38100" dist="38100" dir="2700000" algn="tl">
                    <a:srgbClr val="000000">
                      <a:alpha val="43137"/>
                    </a:srgbClr>
                  </a:outerShdw>
                </a:effectLst>
              </a:rPr>
              <a:t>Jamshid Damooei, PhD</a:t>
            </a:r>
          </a:p>
          <a:p>
            <a:pPr algn="l"/>
            <a:r>
              <a:rPr lang="en-US" b="1" dirty="0" smtClean="0">
                <a:solidFill>
                  <a:schemeClr val="tx1"/>
                </a:solidFill>
                <a:effectLst>
                  <a:outerShdw blurRad="38100" dist="38100" dir="2700000" algn="tl">
                    <a:srgbClr val="000000">
                      <a:alpha val="43137"/>
                    </a:srgbClr>
                  </a:outerShdw>
                </a:effectLst>
              </a:rPr>
              <a:t>Professor and Chair</a:t>
            </a:r>
          </a:p>
          <a:p>
            <a:pPr algn="l"/>
            <a:r>
              <a:rPr lang="en-US" b="1" dirty="0" smtClean="0">
                <a:solidFill>
                  <a:schemeClr val="tx1"/>
                </a:solidFill>
                <a:effectLst>
                  <a:outerShdw blurRad="38100" dist="38100" dir="2700000" algn="tl">
                    <a:srgbClr val="000000">
                      <a:alpha val="43137"/>
                    </a:srgbClr>
                  </a:outerShdw>
                </a:effectLst>
              </a:rPr>
              <a:t>Department of Econ, Finance &amp; Accounting </a:t>
            </a:r>
          </a:p>
          <a:p>
            <a:pPr algn="l"/>
            <a:r>
              <a:rPr lang="en-US" b="1" dirty="0" smtClean="0">
                <a:solidFill>
                  <a:schemeClr val="tx1"/>
                </a:solidFill>
                <a:effectLst>
                  <a:outerShdw blurRad="38100" dist="38100" dir="2700000" algn="tl">
                    <a:srgbClr val="000000">
                      <a:alpha val="43137"/>
                    </a:srgbClr>
                  </a:outerShdw>
                </a:effectLst>
              </a:rPr>
              <a:t>Co-Director of the Center for Leadership and Values</a:t>
            </a:r>
          </a:p>
          <a:p>
            <a:pPr algn="l"/>
            <a:r>
              <a:rPr lang="en-US" b="1" dirty="0" smtClean="0">
                <a:solidFill>
                  <a:schemeClr val="tx1"/>
                </a:solidFill>
                <a:effectLst>
                  <a:outerShdw blurRad="38100" dist="38100" dir="2700000" algn="tl">
                    <a:srgbClr val="000000">
                      <a:alpha val="43137"/>
                    </a:srgbClr>
                  </a:outerShdw>
                </a:effectLst>
              </a:rPr>
              <a:t>School of Management </a:t>
            </a:r>
          </a:p>
          <a:p>
            <a:pPr algn="l"/>
            <a:r>
              <a:rPr lang="en-US" b="1" dirty="0" smtClean="0">
                <a:solidFill>
                  <a:schemeClr val="tx1"/>
                </a:solidFill>
                <a:effectLst>
                  <a:outerShdw blurRad="38100" dist="38100" dir="2700000" algn="tl">
                    <a:srgbClr val="000000">
                      <a:alpha val="43137"/>
                    </a:srgbClr>
                  </a:outerShdw>
                </a:effectLst>
              </a:rPr>
              <a:t>California Lutheran University.</a:t>
            </a:r>
          </a:p>
          <a:p>
            <a:pPr algn="l"/>
            <a:endParaRPr lang="en-US" dirty="0" smtClean="0">
              <a:solidFill>
                <a:schemeClr val="tx1"/>
              </a:solidFill>
            </a:endParaRPr>
          </a:p>
          <a:p>
            <a:r>
              <a:rPr lang="en-US" sz="4000" b="1" dirty="0" smtClean="0">
                <a:solidFill>
                  <a:schemeClr val="tx1"/>
                </a:solidFill>
              </a:rPr>
              <a:t>13th Annual Ventura County Housing Conference, September 18</a:t>
            </a:r>
            <a:r>
              <a:rPr lang="en-US" sz="4000" b="1" baseline="30000" dirty="0" smtClean="0">
                <a:solidFill>
                  <a:schemeClr val="tx1"/>
                </a:solidFill>
              </a:rPr>
              <a:t>th</a:t>
            </a:r>
            <a:r>
              <a:rPr lang="en-US" sz="4000" b="1" dirty="0" smtClean="0">
                <a:solidFill>
                  <a:schemeClr val="tx1"/>
                </a:solidFill>
              </a:rPr>
              <a:t>, 2014</a:t>
            </a:r>
            <a:br>
              <a:rPr lang="en-US" sz="4000" b="1" dirty="0" smtClean="0">
                <a:solidFill>
                  <a:schemeClr val="tx1"/>
                </a:solidFill>
              </a:rPr>
            </a:br>
            <a:endParaRPr lang="en-US" sz="4000" b="1" dirty="0" smtClean="0">
              <a:solidFill>
                <a:schemeClr val="tx1"/>
              </a:solidFill>
            </a:endParaRPr>
          </a:p>
          <a:p>
            <a:pPr algn="l"/>
            <a:endParaRPr lang="en-US" dirty="0"/>
          </a:p>
        </p:txBody>
      </p:sp>
    </p:spTree>
    <p:extLst>
      <p:ext uri="{BB962C8B-B14F-4D97-AF65-F5344CB8AC3E}">
        <p14:creationId xmlns:p14="http://schemas.microsoft.com/office/powerpoint/2010/main" val="239273178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Housing Affordability</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531672600"/>
              </p:ext>
            </p:extLst>
          </p:nvPr>
        </p:nvGraphicFramePr>
        <p:xfrm>
          <a:off x="457200" y="1295400"/>
          <a:ext cx="8001000" cy="4495800"/>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p:cNvSpPr txBox="1"/>
          <p:nvPr/>
        </p:nvSpPr>
        <p:spPr>
          <a:xfrm>
            <a:off x="762000" y="6334780"/>
            <a:ext cx="7543800" cy="523220"/>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US" sz="1400" dirty="0">
                <a:solidFill>
                  <a:schemeClr val="bg1"/>
                </a:solidFill>
              </a:rPr>
              <a:t>Source:  </a:t>
            </a:r>
            <a:r>
              <a:rPr lang="en-US" sz="1400" dirty="0" smtClean="0">
                <a:solidFill>
                  <a:schemeClr val="bg1"/>
                </a:solidFill>
              </a:rPr>
              <a:t>American Community Survey,  Median Family Income in Past 12 Months,</a:t>
            </a:r>
            <a:endParaRPr lang="en-US" sz="1400" dirty="0">
              <a:solidFill>
                <a:schemeClr val="bg1"/>
              </a:solidFill>
            </a:endParaRPr>
          </a:p>
          <a:p>
            <a:pPr algn="ctr"/>
            <a:r>
              <a:rPr lang="en-US" sz="1400" dirty="0">
                <a:solidFill>
                  <a:schemeClr val="bg1"/>
                </a:solidFill>
              </a:rPr>
              <a:t>http://factfinder2.census.gov/</a:t>
            </a:r>
          </a:p>
        </p:txBody>
      </p:sp>
    </p:spTree>
    <p:extLst>
      <p:ext uri="{BB962C8B-B14F-4D97-AF65-F5344CB8AC3E}">
        <p14:creationId xmlns:p14="http://schemas.microsoft.com/office/powerpoint/2010/main" val="105378411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Housing Affordability</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188040930"/>
              </p:ext>
            </p:extLst>
          </p:nvPr>
        </p:nvGraphicFramePr>
        <p:xfrm>
          <a:off x="685800" y="1447800"/>
          <a:ext cx="7772400" cy="3886200"/>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p:cNvSpPr txBox="1"/>
          <p:nvPr/>
        </p:nvSpPr>
        <p:spPr>
          <a:xfrm>
            <a:off x="762000" y="6334780"/>
            <a:ext cx="7543800" cy="523220"/>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US" sz="1400" dirty="0">
                <a:solidFill>
                  <a:schemeClr val="bg1"/>
                </a:solidFill>
              </a:rPr>
              <a:t>Source:  </a:t>
            </a:r>
            <a:r>
              <a:rPr lang="en-US" sz="1400" dirty="0" smtClean="0">
                <a:solidFill>
                  <a:schemeClr val="bg1"/>
                </a:solidFill>
              </a:rPr>
              <a:t>The California Association of Realtors,  Housing Affordability Index,</a:t>
            </a:r>
            <a:endParaRPr lang="en-US" sz="1400" dirty="0">
              <a:solidFill>
                <a:schemeClr val="bg1"/>
              </a:solidFill>
            </a:endParaRPr>
          </a:p>
          <a:p>
            <a:pPr algn="ctr"/>
            <a:r>
              <a:rPr lang="en-US" sz="1400" dirty="0">
                <a:solidFill>
                  <a:schemeClr val="bg1"/>
                </a:solidFill>
              </a:rPr>
              <a:t>http://www.car.org/</a:t>
            </a:r>
          </a:p>
        </p:txBody>
      </p:sp>
    </p:spTree>
    <p:extLst>
      <p:ext uri="{BB962C8B-B14F-4D97-AF65-F5344CB8AC3E}">
        <p14:creationId xmlns:p14="http://schemas.microsoft.com/office/powerpoint/2010/main" val="12252878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533400"/>
            <a:ext cx="7772400" cy="1219200"/>
          </a:xfrm>
        </p:spPr>
        <p:txBody>
          <a:bodyPr>
            <a:normAutofit/>
          </a:bodyPr>
          <a:lstStyle/>
          <a:p>
            <a:r>
              <a:rPr lang="en-US" dirty="0"/>
              <a:t>Housing Affordability</a:t>
            </a:r>
          </a:p>
        </p:txBody>
      </p:sp>
      <p:pic>
        <p:nvPicPr>
          <p:cNvPr id="4" name="Content Placeholder 3"/>
          <p:cNvPicPr>
            <a:picLocks noGrp="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762000" y="2856132"/>
            <a:ext cx="7620000" cy="2630268"/>
          </a:xfrm>
          <a:prstGeom prst="rect">
            <a:avLst/>
          </a:prstGeom>
          <a:noFill/>
          <a:ln>
            <a:noFill/>
          </a:ln>
        </p:spPr>
      </p:pic>
      <p:sp>
        <p:nvSpPr>
          <p:cNvPr id="5" name="Rectangle 4"/>
          <p:cNvSpPr/>
          <p:nvPr/>
        </p:nvSpPr>
        <p:spPr>
          <a:xfrm>
            <a:off x="914400" y="2209801"/>
            <a:ext cx="7086600" cy="646331"/>
          </a:xfrm>
          <a:prstGeom prst="rect">
            <a:avLst/>
          </a:prstGeom>
        </p:spPr>
        <p:txBody>
          <a:bodyPr wrap="square">
            <a:spAutoFit/>
          </a:bodyPr>
          <a:lstStyle/>
          <a:p>
            <a:pPr algn="ctr"/>
            <a:r>
              <a:rPr lang="en-US" dirty="0" smtClean="0"/>
              <a:t>Top ten metropolitan areas that have highest wages to afford a two bedroom apartment</a:t>
            </a:r>
            <a:endParaRPr lang="en-US" dirty="0"/>
          </a:p>
        </p:txBody>
      </p:sp>
      <p:sp>
        <p:nvSpPr>
          <p:cNvPr id="6" name="TextBox 5"/>
          <p:cNvSpPr txBox="1"/>
          <p:nvPr/>
        </p:nvSpPr>
        <p:spPr>
          <a:xfrm>
            <a:off x="762000" y="6334780"/>
            <a:ext cx="7543800" cy="523220"/>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US" sz="1400" dirty="0">
                <a:solidFill>
                  <a:schemeClr val="bg1"/>
                </a:solidFill>
              </a:rPr>
              <a:t>Source: National Low Income Housing Coalition Out of Reach Reports, </a:t>
            </a:r>
            <a:endParaRPr lang="en-US" sz="1400" dirty="0" smtClean="0">
              <a:solidFill>
                <a:schemeClr val="bg1"/>
              </a:solidFill>
            </a:endParaRPr>
          </a:p>
          <a:p>
            <a:pPr algn="ctr"/>
            <a:r>
              <a:rPr lang="en-US" sz="1400" dirty="0" smtClean="0">
                <a:solidFill>
                  <a:schemeClr val="bg1"/>
                </a:solidFill>
              </a:rPr>
              <a:t>http</a:t>
            </a:r>
            <a:r>
              <a:rPr lang="en-US" sz="1400" dirty="0">
                <a:solidFill>
                  <a:schemeClr val="bg1"/>
                </a:solidFill>
              </a:rPr>
              <a:t>://</a:t>
            </a:r>
            <a:r>
              <a:rPr lang="en-US" sz="1400" dirty="0" smtClean="0">
                <a:solidFill>
                  <a:schemeClr val="bg1"/>
                </a:solidFill>
              </a:rPr>
              <a:t>nlihc.org/oor/</a:t>
            </a:r>
            <a:endParaRPr lang="en-US" sz="1400" dirty="0">
              <a:solidFill>
                <a:schemeClr val="bg1"/>
              </a:solidFill>
            </a:endParaRPr>
          </a:p>
        </p:txBody>
      </p:sp>
    </p:spTree>
    <p:extLst>
      <p:ext uri="{BB962C8B-B14F-4D97-AF65-F5344CB8AC3E}">
        <p14:creationId xmlns:p14="http://schemas.microsoft.com/office/powerpoint/2010/main" val="72772100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74638"/>
            <a:ext cx="7924800" cy="1143000"/>
          </a:xfrm>
        </p:spPr>
        <p:txBody>
          <a:bodyPr/>
          <a:lstStyle/>
          <a:p>
            <a:r>
              <a:rPr lang="en-US" dirty="0"/>
              <a:t>Housing Affordability</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630217190"/>
              </p:ext>
            </p:extLst>
          </p:nvPr>
        </p:nvGraphicFramePr>
        <p:xfrm>
          <a:off x="609601" y="1219201"/>
          <a:ext cx="7924798" cy="4914564"/>
        </p:xfrm>
        <a:graphic>
          <a:graphicData uri="http://schemas.openxmlformats.org/drawingml/2006/table">
            <a:tbl>
              <a:tblPr>
                <a:tableStyleId>{5C22544A-7EE6-4342-B048-85BDC9FD1C3A}</a:tableStyleId>
              </a:tblPr>
              <a:tblGrid>
                <a:gridCol w="2254684"/>
                <a:gridCol w="989556"/>
                <a:gridCol w="1068888"/>
                <a:gridCol w="1102290"/>
                <a:gridCol w="1369512"/>
                <a:gridCol w="1139868"/>
              </a:tblGrid>
              <a:tr h="412139">
                <a:tc gridSpan="6">
                  <a:txBody>
                    <a:bodyPr/>
                    <a:lstStyle/>
                    <a:p>
                      <a:pPr algn="ctr" fontAlgn="b"/>
                      <a:r>
                        <a:rPr lang="en-US" sz="1400" u="none" strike="noStrike" dirty="0">
                          <a:effectLst/>
                        </a:rPr>
                        <a:t>Occupational employment and wages by major occupational group, </a:t>
                      </a:r>
                      <a:r>
                        <a:rPr lang="en-US" sz="1400" u="none" strike="noStrike" dirty="0" smtClean="0">
                          <a:effectLst/>
                        </a:rPr>
                        <a:t>Oxnard-Thousand </a:t>
                      </a:r>
                      <a:r>
                        <a:rPr lang="en-US" sz="1400" u="none" strike="noStrike" dirty="0">
                          <a:effectLst/>
                        </a:rPr>
                        <a:t>Oaks-Ventura Metropolitan Statistical Area,  May 2013</a:t>
                      </a:r>
                      <a:endParaRPr lang="en-US" sz="1400" b="1" i="0" u="none" strike="noStrike" dirty="0">
                        <a:solidFill>
                          <a:srgbClr val="000000"/>
                        </a:solidFill>
                        <a:effectLst/>
                        <a:latin typeface="Calibri"/>
                      </a:endParaRPr>
                    </a:p>
                  </a:txBody>
                  <a:tcPr marL="3747" marR="3747" marT="3747"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722616">
                <a:tc>
                  <a:txBody>
                    <a:bodyPr/>
                    <a:lstStyle/>
                    <a:p>
                      <a:pPr algn="ctr" fontAlgn="b"/>
                      <a:r>
                        <a:rPr lang="en-US" sz="1200" u="none" strike="noStrike" dirty="0">
                          <a:effectLst/>
                        </a:rPr>
                        <a:t>Major Occupational Group</a:t>
                      </a:r>
                      <a:endParaRPr lang="en-US" sz="1200" b="1" i="0" u="none" strike="noStrike" dirty="0">
                        <a:solidFill>
                          <a:srgbClr val="000000"/>
                        </a:solidFill>
                        <a:effectLst/>
                        <a:latin typeface="Calibri"/>
                      </a:endParaRPr>
                    </a:p>
                  </a:txBody>
                  <a:tcPr marL="3747" marR="3747" marT="3747" marB="0" anchor="b"/>
                </a:tc>
                <a:tc>
                  <a:txBody>
                    <a:bodyPr/>
                    <a:lstStyle/>
                    <a:p>
                      <a:pPr algn="ctr" fontAlgn="b"/>
                      <a:r>
                        <a:rPr lang="en-US" sz="1200" u="none" strike="noStrike" dirty="0">
                          <a:effectLst/>
                        </a:rPr>
                        <a:t>Average hourly wage</a:t>
                      </a:r>
                      <a:endParaRPr lang="en-US" sz="1200" b="1" i="0" u="none" strike="noStrike" dirty="0">
                        <a:solidFill>
                          <a:srgbClr val="000000"/>
                        </a:solidFill>
                        <a:effectLst/>
                        <a:latin typeface="Calibri"/>
                      </a:endParaRPr>
                    </a:p>
                  </a:txBody>
                  <a:tcPr marL="3747" marR="3747" marT="3747" marB="0" anchor="b"/>
                </a:tc>
                <a:tc>
                  <a:txBody>
                    <a:bodyPr/>
                    <a:lstStyle/>
                    <a:p>
                      <a:pPr algn="ctr" fontAlgn="b"/>
                      <a:r>
                        <a:rPr lang="en-US" sz="1200" u="none" strike="noStrike">
                          <a:effectLst/>
                        </a:rPr>
                        <a:t>Annual wage</a:t>
                      </a:r>
                      <a:endParaRPr lang="en-US" sz="1200" b="1" i="0" u="none" strike="noStrike">
                        <a:solidFill>
                          <a:srgbClr val="000000"/>
                        </a:solidFill>
                        <a:effectLst/>
                        <a:latin typeface="Calibri"/>
                      </a:endParaRPr>
                    </a:p>
                  </a:txBody>
                  <a:tcPr marL="3747" marR="3747" marT="3747" marB="0" anchor="b"/>
                </a:tc>
                <a:tc>
                  <a:txBody>
                    <a:bodyPr/>
                    <a:lstStyle/>
                    <a:p>
                      <a:pPr algn="ctr" fontAlgn="b"/>
                      <a:r>
                        <a:rPr lang="en-US" sz="1200" u="none" strike="noStrike">
                          <a:effectLst/>
                        </a:rPr>
                        <a:t>Approx hours a week to afford a Two-bedroom Home</a:t>
                      </a:r>
                      <a:endParaRPr lang="en-US" sz="1200" b="1" i="0" u="none" strike="noStrike">
                        <a:solidFill>
                          <a:srgbClr val="000000"/>
                        </a:solidFill>
                        <a:effectLst/>
                        <a:latin typeface="Calibri"/>
                      </a:endParaRPr>
                    </a:p>
                  </a:txBody>
                  <a:tcPr marL="3747" marR="3747" marT="3747" marB="0" anchor="b"/>
                </a:tc>
                <a:tc>
                  <a:txBody>
                    <a:bodyPr/>
                    <a:lstStyle/>
                    <a:p>
                      <a:pPr algn="ctr" fontAlgn="b"/>
                      <a:r>
                        <a:rPr lang="en-US" sz="1200" u="none" strike="noStrike" dirty="0">
                          <a:effectLst/>
                        </a:rPr>
                        <a:t>Total Employment in Occupation</a:t>
                      </a:r>
                      <a:endParaRPr lang="en-US" sz="1200" b="1" i="0" u="none" strike="noStrike" dirty="0">
                        <a:solidFill>
                          <a:srgbClr val="000000"/>
                        </a:solidFill>
                        <a:effectLst/>
                        <a:latin typeface="Calibri"/>
                      </a:endParaRPr>
                    </a:p>
                  </a:txBody>
                  <a:tcPr marL="3747" marR="3747" marT="3747" marB="0" anchor="b"/>
                </a:tc>
                <a:tc>
                  <a:txBody>
                    <a:bodyPr/>
                    <a:lstStyle/>
                    <a:p>
                      <a:pPr algn="ctr" fontAlgn="b"/>
                      <a:r>
                        <a:rPr lang="en-US" sz="1200" u="none" strike="noStrike" dirty="0">
                          <a:effectLst/>
                        </a:rPr>
                        <a:t>% of Group Within Total County Employment </a:t>
                      </a:r>
                      <a:endParaRPr lang="en-US" sz="1200" b="1" i="0" u="none" strike="noStrike" dirty="0">
                        <a:solidFill>
                          <a:srgbClr val="000000"/>
                        </a:solidFill>
                        <a:effectLst/>
                        <a:latin typeface="Calibri"/>
                      </a:endParaRPr>
                    </a:p>
                  </a:txBody>
                  <a:tcPr marL="3747" marR="3747" marT="3747" marB="0" anchor="b"/>
                </a:tc>
              </a:tr>
              <a:tr h="224386">
                <a:tc>
                  <a:txBody>
                    <a:bodyPr/>
                    <a:lstStyle/>
                    <a:p>
                      <a:pPr algn="ctr" fontAlgn="b"/>
                      <a:r>
                        <a:rPr lang="en-US" sz="1200" u="none" strike="noStrike" dirty="0">
                          <a:effectLst/>
                        </a:rPr>
                        <a:t>Farming, fishing, and forestry</a:t>
                      </a:r>
                      <a:endParaRPr lang="en-US" sz="1200" b="0" i="0" u="none" strike="noStrike" dirty="0">
                        <a:solidFill>
                          <a:srgbClr val="000000"/>
                        </a:solidFill>
                        <a:effectLst/>
                        <a:latin typeface="Calibri"/>
                      </a:endParaRPr>
                    </a:p>
                  </a:txBody>
                  <a:tcPr marL="3747" marR="3747" marT="3747" marB="0" anchor="b"/>
                </a:tc>
                <a:tc>
                  <a:txBody>
                    <a:bodyPr/>
                    <a:lstStyle/>
                    <a:p>
                      <a:pPr algn="ctr" fontAlgn="b"/>
                      <a:r>
                        <a:rPr lang="en-US" sz="1200" u="none" strike="noStrike">
                          <a:effectLst/>
                        </a:rPr>
                        <a:t>9.63</a:t>
                      </a:r>
                      <a:endParaRPr lang="en-US" sz="1200" b="0" i="0" u="none" strike="noStrike">
                        <a:solidFill>
                          <a:srgbClr val="000000"/>
                        </a:solidFill>
                        <a:effectLst/>
                        <a:latin typeface="Calibri"/>
                      </a:endParaRPr>
                    </a:p>
                  </a:txBody>
                  <a:tcPr marL="3747" marR="3747" marT="3747" marB="0" anchor="b"/>
                </a:tc>
                <a:tc>
                  <a:txBody>
                    <a:bodyPr/>
                    <a:lstStyle/>
                    <a:p>
                      <a:pPr algn="ctr" fontAlgn="b"/>
                      <a:r>
                        <a:rPr lang="en-US" sz="1200" u="none" strike="noStrike">
                          <a:effectLst/>
                        </a:rPr>
                        <a:t>    20,030 </a:t>
                      </a:r>
                      <a:endParaRPr lang="en-US" sz="1200" b="0" i="0" u="none" strike="noStrike">
                        <a:solidFill>
                          <a:srgbClr val="000000"/>
                        </a:solidFill>
                        <a:effectLst/>
                        <a:latin typeface="Calibri"/>
                      </a:endParaRPr>
                    </a:p>
                  </a:txBody>
                  <a:tcPr marL="3747" marR="3747" marT="3747" marB="0" anchor="b"/>
                </a:tc>
                <a:tc>
                  <a:txBody>
                    <a:bodyPr/>
                    <a:lstStyle/>
                    <a:p>
                      <a:pPr algn="ctr" fontAlgn="b"/>
                      <a:r>
                        <a:rPr lang="en-US" sz="1200" u="none" strike="noStrike" dirty="0">
                          <a:effectLst/>
                        </a:rPr>
                        <a:t>120</a:t>
                      </a:r>
                      <a:endParaRPr lang="en-US" sz="1200" b="0" i="0" u="none" strike="noStrike" dirty="0">
                        <a:solidFill>
                          <a:srgbClr val="000000"/>
                        </a:solidFill>
                        <a:effectLst/>
                        <a:latin typeface="Calibri"/>
                      </a:endParaRPr>
                    </a:p>
                  </a:txBody>
                  <a:tcPr marL="3747" marR="3747" marT="3747" marB="0" anchor="b"/>
                </a:tc>
                <a:tc>
                  <a:txBody>
                    <a:bodyPr/>
                    <a:lstStyle/>
                    <a:p>
                      <a:pPr algn="ctr" fontAlgn="b"/>
                      <a:r>
                        <a:rPr lang="en-US" sz="1200" u="none" strike="noStrike" dirty="0">
                          <a:effectLst/>
                        </a:rPr>
                        <a:t>6530</a:t>
                      </a:r>
                      <a:endParaRPr lang="en-US" sz="1200" b="0" i="0" u="none" strike="noStrike" dirty="0">
                        <a:solidFill>
                          <a:srgbClr val="000000"/>
                        </a:solidFill>
                        <a:effectLst/>
                        <a:latin typeface="Calibri"/>
                      </a:endParaRPr>
                    </a:p>
                  </a:txBody>
                  <a:tcPr marL="3747" marR="3747" marT="3747" marB="0" anchor="b"/>
                </a:tc>
                <a:tc>
                  <a:txBody>
                    <a:bodyPr/>
                    <a:lstStyle/>
                    <a:p>
                      <a:pPr algn="ctr" fontAlgn="b"/>
                      <a:r>
                        <a:rPr lang="en-US" sz="1200" u="none" strike="noStrike" dirty="0">
                          <a:effectLst/>
                        </a:rPr>
                        <a:t>2%</a:t>
                      </a:r>
                      <a:endParaRPr lang="en-US" sz="1200" b="0" i="0" u="none" strike="noStrike" dirty="0">
                        <a:solidFill>
                          <a:srgbClr val="000000"/>
                        </a:solidFill>
                        <a:effectLst/>
                        <a:latin typeface="Calibri"/>
                      </a:endParaRPr>
                    </a:p>
                  </a:txBody>
                  <a:tcPr marL="3747" marR="3747" marT="3747" marB="0" anchor="b"/>
                </a:tc>
              </a:tr>
              <a:tr h="265600">
                <a:tc>
                  <a:txBody>
                    <a:bodyPr/>
                    <a:lstStyle/>
                    <a:p>
                      <a:pPr algn="ctr" fontAlgn="b"/>
                      <a:r>
                        <a:rPr lang="en-US" sz="1200" u="none" strike="noStrike" dirty="0">
                          <a:effectLst/>
                        </a:rPr>
                        <a:t>Food preparation and serving related</a:t>
                      </a:r>
                      <a:endParaRPr lang="en-US" sz="1200" b="0" i="0" u="none" strike="noStrike" dirty="0">
                        <a:solidFill>
                          <a:srgbClr val="000000"/>
                        </a:solidFill>
                        <a:effectLst/>
                        <a:latin typeface="Calibri"/>
                      </a:endParaRPr>
                    </a:p>
                  </a:txBody>
                  <a:tcPr marL="3747" marR="3747" marT="3747" marB="0" anchor="b"/>
                </a:tc>
                <a:tc>
                  <a:txBody>
                    <a:bodyPr/>
                    <a:lstStyle/>
                    <a:p>
                      <a:pPr algn="ctr" fontAlgn="b"/>
                      <a:r>
                        <a:rPr lang="en-US" sz="1200" u="none" strike="noStrike" dirty="0">
                          <a:effectLst/>
                        </a:rPr>
                        <a:t>10.52</a:t>
                      </a:r>
                      <a:endParaRPr lang="en-US" sz="1200" b="0" i="0" u="none" strike="noStrike" dirty="0">
                        <a:solidFill>
                          <a:srgbClr val="000000"/>
                        </a:solidFill>
                        <a:effectLst/>
                        <a:latin typeface="Calibri"/>
                      </a:endParaRPr>
                    </a:p>
                  </a:txBody>
                  <a:tcPr marL="3747" marR="3747" marT="3747" marB="0" anchor="b"/>
                </a:tc>
                <a:tc>
                  <a:txBody>
                    <a:bodyPr/>
                    <a:lstStyle/>
                    <a:p>
                      <a:pPr algn="ctr" fontAlgn="b"/>
                      <a:r>
                        <a:rPr lang="en-US" sz="1200" u="none" strike="noStrike" dirty="0">
                          <a:effectLst/>
                        </a:rPr>
                        <a:t>    21,882 </a:t>
                      </a:r>
                      <a:endParaRPr lang="en-US" sz="1200" b="0" i="0" u="none" strike="noStrike" dirty="0">
                        <a:solidFill>
                          <a:srgbClr val="000000"/>
                        </a:solidFill>
                        <a:effectLst/>
                        <a:latin typeface="Calibri"/>
                      </a:endParaRPr>
                    </a:p>
                  </a:txBody>
                  <a:tcPr marL="3747" marR="3747" marT="3747" marB="0" anchor="b"/>
                </a:tc>
                <a:tc>
                  <a:txBody>
                    <a:bodyPr/>
                    <a:lstStyle/>
                    <a:p>
                      <a:pPr algn="ctr" fontAlgn="b"/>
                      <a:r>
                        <a:rPr lang="en-US" sz="1200" u="none" strike="noStrike" dirty="0">
                          <a:effectLst/>
                        </a:rPr>
                        <a:t>110</a:t>
                      </a:r>
                      <a:endParaRPr lang="en-US" sz="1200" b="0" i="0" u="none" strike="noStrike" dirty="0">
                        <a:solidFill>
                          <a:srgbClr val="000000"/>
                        </a:solidFill>
                        <a:effectLst/>
                        <a:latin typeface="Calibri"/>
                      </a:endParaRPr>
                    </a:p>
                  </a:txBody>
                  <a:tcPr marL="3747" marR="3747" marT="3747" marB="0" anchor="b"/>
                </a:tc>
                <a:tc>
                  <a:txBody>
                    <a:bodyPr/>
                    <a:lstStyle/>
                    <a:p>
                      <a:pPr algn="ctr" fontAlgn="b"/>
                      <a:r>
                        <a:rPr lang="en-US" sz="1200" u="none" strike="noStrike" dirty="0">
                          <a:effectLst/>
                        </a:rPr>
                        <a:t>28470</a:t>
                      </a:r>
                      <a:endParaRPr lang="en-US" sz="1200" b="0" i="0" u="none" strike="noStrike" dirty="0">
                        <a:solidFill>
                          <a:srgbClr val="000000"/>
                        </a:solidFill>
                        <a:effectLst/>
                        <a:latin typeface="Calibri"/>
                      </a:endParaRPr>
                    </a:p>
                  </a:txBody>
                  <a:tcPr marL="3747" marR="3747" marT="3747" marB="0" anchor="b"/>
                </a:tc>
                <a:tc>
                  <a:txBody>
                    <a:bodyPr/>
                    <a:lstStyle/>
                    <a:p>
                      <a:pPr algn="ctr" fontAlgn="b"/>
                      <a:r>
                        <a:rPr lang="en-US" sz="1200" u="none" strike="noStrike" dirty="0">
                          <a:effectLst/>
                        </a:rPr>
                        <a:t>10%</a:t>
                      </a:r>
                      <a:endParaRPr lang="en-US" sz="1200" b="0" i="0" u="none" strike="noStrike" dirty="0">
                        <a:solidFill>
                          <a:srgbClr val="000000"/>
                        </a:solidFill>
                        <a:effectLst/>
                        <a:latin typeface="Calibri"/>
                      </a:endParaRPr>
                    </a:p>
                  </a:txBody>
                  <a:tcPr marL="3747" marR="3747" marT="3747" marB="0" anchor="b"/>
                </a:tc>
              </a:tr>
              <a:tr h="251863">
                <a:tc>
                  <a:txBody>
                    <a:bodyPr/>
                    <a:lstStyle/>
                    <a:p>
                      <a:pPr algn="ctr" fontAlgn="b"/>
                      <a:r>
                        <a:rPr lang="en-US" sz="1200" u="none" strike="noStrike" dirty="0">
                          <a:effectLst/>
                        </a:rPr>
                        <a:t>Personal care and service</a:t>
                      </a:r>
                      <a:endParaRPr lang="en-US" sz="1200" b="0" i="0" u="none" strike="noStrike" dirty="0">
                        <a:solidFill>
                          <a:srgbClr val="000000"/>
                        </a:solidFill>
                        <a:effectLst/>
                        <a:latin typeface="Calibri"/>
                      </a:endParaRPr>
                    </a:p>
                  </a:txBody>
                  <a:tcPr marL="3747" marR="3747" marT="3747" marB="0" anchor="b"/>
                </a:tc>
                <a:tc>
                  <a:txBody>
                    <a:bodyPr/>
                    <a:lstStyle/>
                    <a:p>
                      <a:pPr algn="ctr" fontAlgn="b"/>
                      <a:r>
                        <a:rPr lang="en-US" sz="1200" u="none" strike="noStrike" dirty="0">
                          <a:effectLst/>
                        </a:rPr>
                        <a:t>14.16</a:t>
                      </a:r>
                      <a:endParaRPr lang="en-US" sz="1200" b="0" i="0" u="none" strike="noStrike" dirty="0">
                        <a:solidFill>
                          <a:srgbClr val="000000"/>
                        </a:solidFill>
                        <a:effectLst/>
                        <a:latin typeface="Calibri"/>
                      </a:endParaRPr>
                    </a:p>
                  </a:txBody>
                  <a:tcPr marL="3747" marR="3747" marT="3747" marB="0" anchor="b"/>
                </a:tc>
                <a:tc>
                  <a:txBody>
                    <a:bodyPr/>
                    <a:lstStyle/>
                    <a:p>
                      <a:pPr algn="ctr" fontAlgn="b"/>
                      <a:r>
                        <a:rPr lang="en-US" sz="1200" u="none" strike="noStrike" dirty="0">
                          <a:effectLst/>
                        </a:rPr>
                        <a:t>    29,453 </a:t>
                      </a:r>
                      <a:endParaRPr lang="en-US" sz="1200" b="0" i="0" u="none" strike="noStrike" dirty="0">
                        <a:solidFill>
                          <a:srgbClr val="000000"/>
                        </a:solidFill>
                        <a:effectLst/>
                        <a:latin typeface="Calibri"/>
                      </a:endParaRPr>
                    </a:p>
                  </a:txBody>
                  <a:tcPr marL="3747" marR="3747" marT="3747" marB="0" anchor="b"/>
                </a:tc>
                <a:tc>
                  <a:txBody>
                    <a:bodyPr/>
                    <a:lstStyle/>
                    <a:p>
                      <a:pPr algn="ctr" fontAlgn="b"/>
                      <a:r>
                        <a:rPr lang="en-US" sz="1200" u="none" strike="noStrike">
                          <a:effectLst/>
                        </a:rPr>
                        <a:t>81</a:t>
                      </a:r>
                      <a:endParaRPr lang="en-US" sz="1200" b="0" i="0" u="none" strike="noStrike">
                        <a:solidFill>
                          <a:srgbClr val="000000"/>
                        </a:solidFill>
                        <a:effectLst/>
                        <a:latin typeface="Calibri"/>
                      </a:endParaRPr>
                    </a:p>
                  </a:txBody>
                  <a:tcPr marL="3747" marR="3747" marT="3747" marB="0" anchor="b"/>
                </a:tc>
                <a:tc>
                  <a:txBody>
                    <a:bodyPr/>
                    <a:lstStyle/>
                    <a:p>
                      <a:pPr algn="ctr" fontAlgn="b"/>
                      <a:r>
                        <a:rPr lang="en-US" sz="1200" u="none" strike="noStrike" dirty="0">
                          <a:effectLst/>
                        </a:rPr>
                        <a:t>8990</a:t>
                      </a:r>
                      <a:endParaRPr lang="en-US" sz="1200" b="0" i="0" u="none" strike="noStrike" dirty="0">
                        <a:solidFill>
                          <a:srgbClr val="000000"/>
                        </a:solidFill>
                        <a:effectLst/>
                        <a:latin typeface="Calibri"/>
                      </a:endParaRPr>
                    </a:p>
                  </a:txBody>
                  <a:tcPr marL="3747" marR="3747" marT="3747" marB="0" anchor="b"/>
                </a:tc>
                <a:tc>
                  <a:txBody>
                    <a:bodyPr/>
                    <a:lstStyle/>
                    <a:p>
                      <a:pPr algn="ctr" fontAlgn="b"/>
                      <a:r>
                        <a:rPr lang="en-US" sz="1200" u="none" strike="noStrike">
                          <a:effectLst/>
                        </a:rPr>
                        <a:t>3%</a:t>
                      </a:r>
                      <a:endParaRPr lang="en-US" sz="1200" b="0" i="0" u="none" strike="noStrike">
                        <a:solidFill>
                          <a:srgbClr val="000000"/>
                        </a:solidFill>
                        <a:effectLst/>
                        <a:latin typeface="Calibri"/>
                      </a:endParaRPr>
                    </a:p>
                  </a:txBody>
                  <a:tcPr marL="3747" marR="3747" marT="3747" marB="0" anchor="b"/>
                </a:tc>
              </a:tr>
              <a:tr h="312309">
                <a:tc>
                  <a:txBody>
                    <a:bodyPr/>
                    <a:lstStyle/>
                    <a:p>
                      <a:pPr algn="ctr" fontAlgn="b"/>
                      <a:r>
                        <a:rPr lang="en-US" sz="1200" u="none" strike="noStrike" dirty="0">
                          <a:effectLst/>
                        </a:rPr>
                        <a:t>Building and grounds cleaning and maintenance</a:t>
                      </a:r>
                      <a:endParaRPr lang="en-US" sz="1200" b="0" i="0" u="none" strike="noStrike" dirty="0">
                        <a:solidFill>
                          <a:srgbClr val="000000"/>
                        </a:solidFill>
                        <a:effectLst/>
                        <a:latin typeface="Calibri"/>
                      </a:endParaRPr>
                    </a:p>
                  </a:txBody>
                  <a:tcPr marL="3747" marR="3747" marT="3747" marB="0" anchor="b"/>
                </a:tc>
                <a:tc>
                  <a:txBody>
                    <a:bodyPr/>
                    <a:lstStyle/>
                    <a:p>
                      <a:pPr algn="ctr" fontAlgn="b"/>
                      <a:r>
                        <a:rPr lang="en-US" sz="1200" u="none" strike="noStrike">
                          <a:effectLst/>
                        </a:rPr>
                        <a:t>14.58</a:t>
                      </a:r>
                      <a:endParaRPr lang="en-US" sz="1200" b="0" i="0" u="none" strike="noStrike">
                        <a:solidFill>
                          <a:srgbClr val="000000"/>
                        </a:solidFill>
                        <a:effectLst/>
                        <a:latin typeface="Calibri"/>
                      </a:endParaRPr>
                    </a:p>
                  </a:txBody>
                  <a:tcPr marL="3747" marR="3747" marT="3747" marB="0" anchor="b"/>
                </a:tc>
                <a:tc>
                  <a:txBody>
                    <a:bodyPr/>
                    <a:lstStyle/>
                    <a:p>
                      <a:pPr algn="ctr" fontAlgn="b"/>
                      <a:r>
                        <a:rPr lang="en-US" sz="1200" u="none" strike="noStrike">
                          <a:effectLst/>
                        </a:rPr>
                        <a:t>    30,326 </a:t>
                      </a:r>
                      <a:endParaRPr lang="en-US" sz="1200" b="0" i="0" u="none" strike="noStrike">
                        <a:solidFill>
                          <a:srgbClr val="000000"/>
                        </a:solidFill>
                        <a:effectLst/>
                        <a:latin typeface="Calibri"/>
                      </a:endParaRPr>
                    </a:p>
                  </a:txBody>
                  <a:tcPr marL="3747" marR="3747" marT="3747" marB="0" anchor="b"/>
                </a:tc>
                <a:tc>
                  <a:txBody>
                    <a:bodyPr/>
                    <a:lstStyle/>
                    <a:p>
                      <a:pPr algn="ctr" fontAlgn="b"/>
                      <a:r>
                        <a:rPr lang="en-US" sz="1200" u="none" strike="noStrike">
                          <a:effectLst/>
                        </a:rPr>
                        <a:t>79</a:t>
                      </a:r>
                      <a:endParaRPr lang="en-US" sz="1200" b="0" i="0" u="none" strike="noStrike">
                        <a:solidFill>
                          <a:srgbClr val="000000"/>
                        </a:solidFill>
                        <a:effectLst/>
                        <a:latin typeface="Calibri"/>
                      </a:endParaRPr>
                    </a:p>
                  </a:txBody>
                  <a:tcPr marL="3747" marR="3747" marT="3747" marB="0" anchor="b"/>
                </a:tc>
                <a:tc>
                  <a:txBody>
                    <a:bodyPr/>
                    <a:lstStyle/>
                    <a:p>
                      <a:pPr algn="ctr" fontAlgn="b"/>
                      <a:r>
                        <a:rPr lang="en-US" sz="1200" u="none" strike="noStrike">
                          <a:effectLst/>
                        </a:rPr>
                        <a:t>8410</a:t>
                      </a:r>
                      <a:endParaRPr lang="en-US" sz="1200" b="0" i="0" u="none" strike="noStrike">
                        <a:solidFill>
                          <a:srgbClr val="000000"/>
                        </a:solidFill>
                        <a:effectLst/>
                        <a:latin typeface="Calibri"/>
                      </a:endParaRPr>
                    </a:p>
                  </a:txBody>
                  <a:tcPr marL="3747" marR="3747" marT="3747" marB="0" anchor="b"/>
                </a:tc>
                <a:tc>
                  <a:txBody>
                    <a:bodyPr/>
                    <a:lstStyle/>
                    <a:p>
                      <a:pPr algn="ctr" fontAlgn="b"/>
                      <a:r>
                        <a:rPr lang="en-US" sz="1200" u="none" strike="noStrike" dirty="0">
                          <a:effectLst/>
                        </a:rPr>
                        <a:t>3%</a:t>
                      </a:r>
                      <a:endParaRPr lang="en-US" sz="1200" b="0" i="0" u="none" strike="noStrike" dirty="0">
                        <a:solidFill>
                          <a:srgbClr val="000000"/>
                        </a:solidFill>
                        <a:effectLst/>
                        <a:latin typeface="Calibri"/>
                      </a:endParaRPr>
                    </a:p>
                  </a:txBody>
                  <a:tcPr marL="3747" marR="3747" marT="3747" marB="0" anchor="b"/>
                </a:tc>
              </a:tr>
              <a:tr h="151118">
                <a:tc>
                  <a:txBody>
                    <a:bodyPr/>
                    <a:lstStyle/>
                    <a:p>
                      <a:pPr algn="ctr" fontAlgn="b"/>
                      <a:r>
                        <a:rPr lang="en-US" sz="1200" u="none" strike="noStrike" dirty="0">
                          <a:effectLst/>
                        </a:rPr>
                        <a:t>Healthcare support</a:t>
                      </a:r>
                      <a:endParaRPr lang="en-US" sz="1200" b="0" i="0" u="none" strike="noStrike" dirty="0">
                        <a:solidFill>
                          <a:srgbClr val="000000"/>
                        </a:solidFill>
                        <a:effectLst/>
                        <a:latin typeface="Calibri"/>
                      </a:endParaRPr>
                    </a:p>
                  </a:txBody>
                  <a:tcPr marL="3747" marR="3747" marT="3747" marB="0" anchor="b"/>
                </a:tc>
                <a:tc>
                  <a:txBody>
                    <a:bodyPr/>
                    <a:lstStyle/>
                    <a:p>
                      <a:pPr algn="ctr" fontAlgn="b"/>
                      <a:r>
                        <a:rPr lang="en-US" sz="1200" u="none" strike="noStrike">
                          <a:effectLst/>
                        </a:rPr>
                        <a:t>14.76</a:t>
                      </a:r>
                      <a:endParaRPr lang="en-US" sz="1200" b="0" i="0" u="none" strike="noStrike">
                        <a:solidFill>
                          <a:srgbClr val="000000"/>
                        </a:solidFill>
                        <a:effectLst/>
                        <a:latin typeface="Calibri"/>
                      </a:endParaRPr>
                    </a:p>
                  </a:txBody>
                  <a:tcPr marL="3747" marR="3747" marT="3747" marB="0" anchor="b"/>
                </a:tc>
                <a:tc>
                  <a:txBody>
                    <a:bodyPr/>
                    <a:lstStyle/>
                    <a:p>
                      <a:pPr algn="ctr" fontAlgn="b"/>
                      <a:r>
                        <a:rPr lang="en-US" sz="1200" u="none" strike="noStrike">
                          <a:effectLst/>
                        </a:rPr>
                        <a:t>    30,701 </a:t>
                      </a:r>
                      <a:endParaRPr lang="en-US" sz="1200" b="0" i="0" u="none" strike="noStrike">
                        <a:solidFill>
                          <a:srgbClr val="000000"/>
                        </a:solidFill>
                        <a:effectLst/>
                        <a:latin typeface="Calibri"/>
                      </a:endParaRPr>
                    </a:p>
                  </a:txBody>
                  <a:tcPr marL="3747" marR="3747" marT="3747" marB="0" anchor="b"/>
                </a:tc>
                <a:tc>
                  <a:txBody>
                    <a:bodyPr/>
                    <a:lstStyle/>
                    <a:p>
                      <a:pPr algn="ctr" fontAlgn="b"/>
                      <a:r>
                        <a:rPr lang="en-US" sz="1200" u="none" strike="noStrike">
                          <a:effectLst/>
                        </a:rPr>
                        <a:t>78</a:t>
                      </a:r>
                      <a:endParaRPr lang="en-US" sz="1200" b="0" i="0" u="none" strike="noStrike">
                        <a:solidFill>
                          <a:srgbClr val="000000"/>
                        </a:solidFill>
                        <a:effectLst/>
                        <a:latin typeface="Calibri"/>
                      </a:endParaRPr>
                    </a:p>
                  </a:txBody>
                  <a:tcPr marL="3747" marR="3747" marT="3747" marB="0" anchor="b"/>
                </a:tc>
                <a:tc>
                  <a:txBody>
                    <a:bodyPr/>
                    <a:lstStyle/>
                    <a:p>
                      <a:pPr algn="ctr" fontAlgn="b"/>
                      <a:r>
                        <a:rPr lang="en-US" sz="1200" u="none" strike="noStrike" dirty="0">
                          <a:effectLst/>
                        </a:rPr>
                        <a:t>7810</a:t>
                      </a:r>
                      <a:endParaRPr lang="en-US" sz="1200" b="0" i="0" u="none" strike="noStrike" dirty="0">
                        <a:solidFill>
                          <a:srgbClr val="000000"/>
                        </a:solidFill>
                        <a:effectLst/>
                        <a:latin typeface="Calibri"/>
                      </a:endParaRPr>
                    </a:p>
                  </a:txBody>
                  <a:tcPr marL="3747" marR="3747" marT="3747" marB="0" anchor="b"/>
                </a:tc>
                <a:tc>
                  <a:txBody>
                    <a:bodyPr/>
                    <a:lstStyle/>
                    <a:p>
                      <a:pPr algn="ctr" fontAlgn="b"/>
                      <a:r>
                        <a:rPr lang="en-US" sz="1200" u="none" strike="noStrike">
                          <a:effectLst/>
                        </a:rPr>
                        <a:t>3%</a:t>
                      </a:r>
                      <a:endParaRPr lang="en-US" sz="1200" b="0" i="0" u="none" strike="noStrike">
                        <a:solidFill>
                          <a:srgbClr val="000000"/>
                        </a:solidFill>
                        <a:effectLst/>
                        <a:latin typeface="Calibri"/>
                      </a:endParaRPr>
                    </a:p>
                  </a:txBody>
                  <a:tcPr marL="3747" marR="3747" marT="3747" marB="0" anchor="b"/>
                </a:tc>
              </a:tr>
              <a:tr h="247283">
                <a:tc>
                  <a:txBody>
                    <a:bodyPr/>
                    <a:lstStyle/>
                    <a:p>
                      <a:pPr algn="ctr" fontAlgn="b"/>
                      <a:r>
                        <a:rPr lang="en-US" sz="1200" u="none" strike="noStrike" dirty="0">
                          <a:effectLst/>
                        </a:rPr>
                        <a:t>Transportation and material moving</a:t>
                      </a:r>
                      <a:endParaRPr lang="en-US" sz="1200" b="0" i="0" u="none" strike="noStrike" dirty="0">
                        <a:solidFill>
                          <a:srgbClr val="000000"/>
                        </a:solidFill>
                        <a:effectLst/>
                        <a:latin typeface="Calibri"/>
                      </a:endParaRPr>
                    </a:p>
                  </a:txBody>
                  <a:tcPr marL="3747" marR="3747" marT="3747" marB="0" anchor="b"/>
                </a:tc>
                <a:tc>
                  <a:txBody>
                    <a:bodyPr/>
                    <a:lstStyle/>
                    <a:p>
                      <a:pPr algn="ctr" fontAlgn="b"/>
                      <a:r>
                        <a:rPr lang="en-US" sz="1200" u="none" strike="noStrike">
                          <a:effectLst/>
                        </a:rPr>
                        <a:t>15.54</a:t>
                      </a:r>
                      <a:endParaRPr lang="en-US" sz="1200" b="0" i="0" u="none" strike="noStrike">
                        <a:solidFill>
                          <a:srgbClr val="000000"/>
                        </a:solidFill>
                        <a:effectLst/>
                        <a:latin typeface="Calibri"/>
                      </a:endParaRPr>
                    </a:p>
                  </a:txBody>
                  <a:tcPr marL="3747" marR="3747" marT="3747" marB="0" anchor="b"/>
                </a:tc>
                <a:tc>
                  <a:txBody>
                    <a:bodyPr/>
                    <a:lstStyle/>
                    <a:p>
                      <a:pPr algn="ctr" fontAlgn="b"/>
                      <a:r>
                        <a:rPr lang="en-US" sz="1200" u="none" strike="noStrike">
                          <a:effectLst/>
                        </a:rPr>
                        <a:t>    32,323 </a:t>
                      </a:r>
                      <a:endParaRPr lang="en-US" sz="1200" b="0" i="0" u="none" strike="noStrike">
                        <a:solidFill>
                          <a:srgbClr val="000000"/>
                        </a:solidFill>
                        <a:effectLst/>
                        <a:latin typeface="Calibri"/>
                      </a:endParaRPr>
                    </a:p>
                  </a:txBody>
                  <a:tcPr marL="3747" marR="3747" marT="3747" marB="0" anchor="b"/>
                </a:tc>
                <a:tc>
                  <a:txBody>
                    <a:bodyPr/>
                    <a:lstStyle/>
                    <a:p>
                      <a:pPr algn="ctr" fontAlgn="b"/>
                      <a:r>
                        <a:rPr lang="en-US" sz="1200" u="none" strike="noStrike">
                          <a:effectLst/>
                        </a:rPr>
                        <a:t>74</a:t>
                      </a:r>
                      <a:endParaRPr lang="en-US" sz="1200" b="0" i="0" u="none" strike="noStrike">
                        <a:solidFill>
                          <a:srgbClr val="000000"/>
                        </a:solidFill>
                        <a:effectLst/>
                        <a:latin typeface="Calibri"/>
                      </a:endParaRPr>
                    </a:p>
                  </a:txBody>
                  <a:tcPr marL="3747" marR="3747" marT="3747" marB="0" anchor="b"/>
                </a:tc>
                <a:tc>
                  <a:txBody>
                    <a:bodyPr/>
                    <a:lstStyle/>
                    <a:p>
                      <a:pPr algn="ctr" fontAlgn="b"/>
                      <a:r>
                        <a:rPr lang="en-US" sz="1200" u="none" strike="noStrike">
                          <a:effectLst/>
                        </a:rPr>
                        <a:t>16870</a:t>
                      </a:r>
                      <a:endParaRPr lang="en-US" sz="1200" b="0" i="0" u="none" strike="noStrike">
                        <a:solidFill>
                          <a:srgbClr val="000000"/>
                        </a:solidFill>
                        <a:effectLst/>
                        <a:latin typeface="Calibri"/>
                      </a:endParaRPr>
                    </a:p>
                  </a:txBody>
                  <a:tcPr marL="3747" marR="3747" marT="3747" marB="0" anchor="b"/>
                </a:tc>
                <a:tc>
                  <a:txBody>
                    <a:bodyPr/>
                    <a:lstStyle/>
                    <a:p>
                      <a:pPr algn="ctr" fontAlgn="b"/>
                      <a:r>
                        <a:rPr lang="en-US" sz="1200" u="none" strike="noStrike" dirty="0">
                          <a:effectLst/>
                        </a:rPr>
                        <a:t>6%</a:t>
                      </a:r>
                      <a:endParaRPr lang="en-US" sz="1200" b="0" i="0" u="none" strike="noStrike" dirty="0">
                        <a:solidFill>
                          <a:srgbClr val="000000"/>
                        </a:solidFill>
                        <a:effectLst/>
                        <a:latin typeface="Calibri"/>
                      </a:endParaRPr>
                    </a:p>
                  </a:txBody>
                  <a:tcPr marL="3747" marR="3747" marT="3747" marB="0" anchor="b"/>
                </a:tc>
              </a:tr>
              <a:tr h="116322">
                <a:tc>
                  <a:txBody>
                    <a:bodyPr/>
                    <a:lstStyle/>
                    <a:p>
                      <a:pPr algn="ctr" fontAlgn="b"/>
                      <a:r>
                        <a:rPr lang="en-US" sz="1200" u="none" strike="noStrike" dirty="0">
                          <a:effectLst/>
                        </a:rPr>
                        <a:t>Production</a:t>
                      </a:r>
                      <a:endParaRPr lang="en-US" sz="1200" b="0" i="0" u="none" strike="noStrike" dirty="0">
                        <a:solidFill>
                          <a:srgbClr val="000000"/>
                        </a:solidFill>
                        <a:effectLst/>
                        <a:latin typeface="Calibri"/>
                      </a:endParaRPr>
                    </a:p>
                  </a:txBody>
                  <a:tcPr marL="3747" marR="3747" marT="3747" marB="0" anchor="b"/>
                </a:tc>
                <a:tc>
                  <a:txBody>
                    <a:bodyPr/>
                    <a:lstStyle/>
                    <a:p>
                      <a:pPr algn="ctr" fontAlgn="b"/>
                      <a:r>
                        <a:rPr lang="en-US" sz="1200" u="none" strike="noStrike">
                          <a:effectLst/>
                        </a:rPr>
                        <a:t>16.46</a:t>
                      </a:r>
                      <a:endParaRPr lang="en-US" sz="1200" b="0" i="0" u="none" strike="noStrike">
                        <a:solidFill>
                          <a:srgbClr val="000000"/>
                        </a:solidFill>
                        <a:effectLst/>
                        <a:latin typeface="Calibri"/>
                      </a:endParaRPr>
                    </a:p>
                  </a:txBody>
                  <a:tcPr marL="3747" marR="3747" marT="3747" marB="0" anchor="b"/>
                </a:tc>
                <a:tc>
                  <a:txBody>
                    <a:bodyPr/>
                    <a:lstStyle/>
                    <a:p>
                      <a:pPr algn="ctr" fontAlgn="b"/>
                      <a:r>
                        <a:rPr lang="en-US" sz="1200" u="none" strike="noStrike">
                          <a:effectLst/>
                        </a:rPr>
                        <a:t>    34,237 </a:t>
                      </a:r>
                      <a:endParaRPr lang="en-US" sz="1200" b="0" i="0" u="none" strike="noStrike">
                        <a:solidFill>
                          <a:srgbClr val="000000"/>
                        </a:solidFill>
                        <a:effectLst/>
                        <a:latin typeface="Calibri"/>
                      </a:endParaRPr>
                    </a:p>
                  </a:txBody>
                  <a:tcPr marL="3747" marR="3747" marT="3747" marB="0" anchor="b"/>
                </a:tc>
                <a:tc>
                  <a:txBody>
                    <a:bodyPr/>
                    <a:lstStyle/>
                    <a:p>
                      <a:pPr algn="ctr" fontAlgn="b"/>
                      <a:r>
                        <a:rPr lang="en-US" sz="1200" u="none" strike="noStrike">
                          <a:effectLst/>
                        </a:rPr>
                        <a:t>70</a:t>
                      </a:r>
                      <a:endParaRPr lang="en-US" sz="1200" b="0" i="0" u="none" strike="noStrike">
                        <a:solidFill>
                          <a:srgbClr val="000000"/>
                        </a:solidFill>
                        <a:effectLst/>
                        <a:latin typeface="Calibri"/>
                      </a:endParaRPr>
                    </a:p>
                  </a:txBody>
                  <a:tcPr marL="3747" marR="3747" marT="3747" marB="0" anchor="b"/>
                </a:tc>
                <a:tc>
                  <a:txBody>
                    <a:bodyPr/>
                    <a:lstStyle/>
                    <a:p>
                      <a:pPr algn="ctr" fontAlgn="b"/>
                      <a:r>
                        <a:rPr lang="en-US" sz="1200" u="none" strike="noStrike">
                          <a:effectLst/>
                        </a:rPr>
                        <a:t>19140</a:t>
                      </a:r>
                      <a:endParaRPr lang="en-US" sz="1200" b="0" i="0" u="none" strike="noStrike">
                        <a:solidFill>
                          <a:srgbClr val="000000"/>
                        </a:solidFill>
                        <a:effectLst/>
                        <a:latin typeface="Calibri"/>
                      </a:endParaRPr>
                    </a:p>
                  </a:txBody>
                  <a:tcPr marL="3747" marR="3747" marT="3747" marB="0" anchor="b"/>
                </a:tc>
                <a:tc>
                  <a:txBody>
                    <a:bodyPr/>
                    <a:lstStyle/>
                    <a:p>
                      <a:pPr algn="ctr" fontAlgn="b"/>
                      <a:r>
                        <a:rPr lang="en-US" sz="1200" u="none" strike="noStrike" dirty="0">
                          <a:effectLst/>
                        </a:rPr>
                        <a:t>7%</a:t>
                      </a:r>
                      <a:endParaRPr lang="en-US" sz="1200" b="0" i="0" u="none" strike="noStrike" dirty="0">
                        <a:solidFill>
                          <a:srgbClr val="000000"/>
                        </a:solidFill>
                        <a:effectLst/>
                        <a:latin typeface="Calibri"/>
                      </a:endParaRPr>
                    </a:p>
                  </a:txBody>
                  <a:tcPr marL="3747" marR="3747" marT="3747" marB="0" anchor="b"/>
                </a:tc>
              </a:tr>
              <a:tr h="348029">
                <a:tc>
                  <a:txBody>
                    <a:bodyPr/>
                    <a:lstStyle/>
                    <a:p>
                      <a:pPr algn="ctr" fontAlgn="b"/>
                      <a:r>
                        <a:rPr lang="en-US" sz="1200" u="none" strike="noStrike" dirty="0">
                          <a:effectLst/>
                        </a:rPr>
                        <a:t>Office and administrative support</a:t>
                      </a:r>
                      <a:endParaRPr lang="en-US" sz="1200" b="0" i="0" u="none" strike="noStrike" dirty="0">
                        <a:solidFill>
                          <a:srgbClr val="000000"/>
                        </a:solidFill>
                        <a:effectLst/>
                        <a:latin typeface="Calibri"/>
                      </a:endParaRPr>
                    </a:p>
                  </a:txBody>
                  <a:tcPr marL="3747" marR="3747" marT="3747" marB="0" anchor="b"/>
                </a:tc>
                <a:tc>
                  <a:txBody>
                    <a:bodyPr/>
                    <a:lstStyle/>
                    <a:p>
                      <a:pPr algn="ctr" fontAlgn="b"/>
                      <a:r>
                        <a:rPr lang="en-US" sz="1200" u="none" strike="noStrike" dirty="0">
                          <a:effectLst/>
                        </a:rPr>
                        <a:t>18.23</a:t>
                      </a:r>
                      <a:endParaRPr lang="en-US" sz="1200" b="0" i="0" u="none" strike="noStrike" dirty="0">
                        <a:solidFill>
                          <a:srgbClr val="000000"/>
                        </a:solidFill>
                        <a:effectLst/>
                        <a:latin typeface="Calibri"/>
                      </a:endParaRPr>
                    </a:p>
                  </a:txBody>
                  <a:tcPr marL="3747" marR="3747" marT="3747" marB="0" anchor="b"/>
                </a:tc>
                <a:tc>
                  <a:txBody>
                    <a:bodyPr/>
                    <a:lstStyle/>
                    <a:p>
                      <a:pPr algn="ctr" fontAlgn="b"/>
                      <a:r>
                        <a:rPr lang="en-US" sz="1200" u="none" strike="noStrike">
                          <a:effectLst/>
                        </a:rPr>
                        <a:t>    37,918 </a:t>
                      </a:r>
                      <a:endParaRPr lang="en-US" sz="1200" b="0" i="0" u="none" strike="noStrike">
                        <a:solidFill>
                          <a:srgbClr val="000000"/>
                        </a:solidFill>
                        <a:effectLst/>
                        <a:latin typeface="Calibri"/>
                      </a:endParaRPr>
                    </a:p>
                  </a:txBody>
                  <a:tcPr marL="3747" marR="3747" marT="3747" marB="0" anchor="b"/>
                </a:tc>
                <a:tc>
                  <a:txBody>
                    <a:bodyPr/>
                    <a:lstStyle/>
                    <a:p>
                      <a:pPr algn="ctr" fontAlgn="b"/>
                      <a:r>
                        <a:rPr lang="en-US" sz="1200" u="none" strike="noStrike">
                          <a:effectLst/>
                        </a:rPr>
                        <a:t>63</a:t>
                      </a:r>
                      <a:endParaRPr lang="en-US" sz="1200" b="0" i="0" u="none" strike="noStrike">
                        <a:solidFill>
                          <a:srgbClr val="000000"/>
                        </a:solidFill>
                        <a:effectLst/>
                        <a:latin typeface="Calibri"/>
                      </a:endParaRPr>
                    </a:p>
                  </a:txBody>
                  <a:tcPr marL="3747" marR="3747" marT="3747" marB="0" anchor="b"/>
                </a:tc>
                <a:tc>
                  <a:txBody>
                    <a:bodyPr/>
                    <a:lstStyle/>
                    <a:p>
                      <a:pPr algn="ctr" fontAlgn="b"/>
                      <a:r>
                        <a:rPr lang="en-US" sz="1200" u="none" strike="noStrike" dirty="0">
                          <a:effectLst/>
                        </a:rPr>
                        <a:t>47820</a:t>
                      </a:r>
                      <a:endParaRPr lang="en-US" sz="1200" b="0" i="0" u="none" strike="noStrike" dirty="0">
                        <a:solidFill>
                          <a:srgbClr val="000000"/>
                        </a:solidFill>
                        <a:effectLst/>
                        <a:latin typeface="Calibri"/>
                      </a:endParaRPr>
                    </a:p>
                  </a:txBody>
                  <a:tcPr marL="3747" marR="3747" marT="3747" marB="0" anchor="b"/>
                </a:tc>
                <a:tc>
                  <a:txBody>
                    <a:bodyPr/>
                    <a:lstStyle/>
                    <a:p>
                      <a:pPr algn="ctr" fontAlgn="b"/>
                      <a:r>
                        <a:rPr lang="en-US" sz="1200" u="none" strike="noStrike" dirty="0">
                          <a:effectLst/>
                        </a:rPr>
                        <a:t>16%</a:t>
                      </a:r>
                      <a:endParaRPr lang="en-US" sz="1200" b="0" i="0" u="none" strike="noStrike" dirty="0">
                        <a:solidFill>
                          <a:srgbClr val="000000"/>
                        </a:solidFill>
                        <a:effectLst/>
                        <a:latin typeface="Calibri"/>
                      </a:endParaRPr>
                    </a:p>
                  </a:txBody>
                  <a:tcPr marL="3747" marR="3747" marT="3747" marB="0" anchor="b"/>
                </a:tc>
              </a:tr>
              <a:tr h="141959">
                <a:tc>
                  <a:txBody>
                    <a:bodyPr/>
                    <a:lstStyle/>
                    <a:p>
                      <a:pPr algn="ctr" fontAlgn="b"/>
                      <a:r>
                        <a:rPr lang="en-US" sz="1200" u="none" strike="noStrike">
                          <a:effectLst/>
                        </a:rPr>
                        <a:t>Sales and related</a:t>
                      </a:r>
                      <a:endParaRPr lang="en-US" sz="1200" b="0" i="0" u="none" strike="noStrike">
                        <a:solidFill>
                          <a:srgbClr val="000000"/>
                        </a:solidFill>
                        <a:effectLst/>
                        <a:latin typeface="Calibri"/>
                      </a:endParaRPr>
                    </a:p>
                  </a:txBody>
                  <a:tcPr marL="3747" marR="3747" marT="3747" marB="0" anchor="b"/>
                </a:tc>
                <a:tc>
                  <a:txBody>
                    <a:bodyPr/>
                    <a:lstStyle/>
                    <a:p>
                      <a:pPr algn="ctr" fontAlgn="b"/>
                      <a:r>
                        <a:rPr lang="en-US" sz="1200" u="none" strike="noStrike" dirty="0">
                          <a:effectLst/>
                        </a:rPr>
                        <a:t>18.95</a:t>
                      </a:r>
                      <a:endParaRPr lang="en-US" sz="1200" b="0" i="0" u="none" strike="noStrike" dirty="0">
                        <a:solidFill>
                          <a:srgbClr val="000000"/>
                        </a:solidFill>
                        <a:effectLst/>
                        <a:latin typeface="Calibri"/>
                      </a:endParaRPr>
                    </a:p>
                  </a:txBody>
                  <a:tcPr marL="3747" marR="3747" marT="3747" marB="0" anchor="b"/>
                </a:tc>
                <a:tc>
                  <a:txBody>
                    <a:bodyPr/>
                    <a:lstStyle/>
                    <a:p>
                      <a:pPr algn="ctr" fontAlgn="b"/>
                      <a:r>
                        <a:rPr lang="en-US" sz="1200" u="none" strike="noStrike" dirty="0">
                          <a:effectLst/>
                        </a:rPr>
                        <a:t>    39,416 </a:t>
                      </a:r>
                      <a:endParaRPr lang="en-US" sz="1200" b="0" i="0" u="none" strike="noStrike" dirty="0">
                        <a:solidFill>
                          <a:srgbClr val="000000"/>
                        </a:solidFill>
                        <a:effectLst/>
                        <a:latin typeface="Calibri"/>
                      </a:endParaRPr>
                    </a:p>
                  </a:txBody>
                  <a:tcPr marL="3747" marR="3747" marT="3747" marB="0" anchor="b"/>
                </a:tc>
                <a:tc>
                  <a:txBody>
                    <a:bodyPr/>
                    <a:lstStyle/>
                    <a:p>
                      <a:pPr algn="ctr" fontAlgn="b"/>
                      <a:r>
                        <a:rPr lang="en-US" sz="1200" u="none" strike="noStrike">
                          <a:effectLst/>
                        </a:rPr>
                        <a:t>61</a:t>
                      </a:r>
                      <a:endParaRPr lang="en-US" sz="1200" b="0" i="0" u="none" strike="noStrike">
                        <a:solidFill>
                          <a:srgbClr val="000000"/>
                        </a:solidFill>
                        <a:effectLst/>
                        <a:latin typeface="Calibri"/>
                      </a:endParaRPr>
                    </a:p>
                  </a:txBody>
                  <a:tcPr marL="3747" marR="3747" marT="3747" marB="0" anchor="b"/>
                </a:tc>
                <a:tc>
                  <a:txBody>
                    <a:bodyPr/>
                    <a:lstStyle/>
                    <a:p>
                      <a:pPr algn="ctr" fontAlgn="b"/>
                      <a:r>
                        <a:rPr lang="en-US" sz="1200" u="none" strike="noStrike" dirty="0">
                          <a:effectLst/>
                        </a:rPr>
                        <a:t>35170</a:t>
                      </a:r>
                      <a:endParaRPr lang="en-US" sz="1200" b="0" i="0" u="none" strike="noStrike" dirty="0">
                        <a:solidFill>
                          <a:srgbClr val="000000"/>
                        </a:solidFill>
                        <a:effectLst/>
                        <a:latin typeface="Calibri"/>
                      </a:endParaRPr>
                    </a:p>
                  </a:txBody>
                  <a:tcPr marL="3747" marR="3747" marT="3747" marB="0" anchor="b"/>
                </a:tc>
                <a:tc>
                  <a:txBody>
                    <a:bodyPr/>
                    <a:lstStyle/>
                    <a:p>
                      <a:pPr algn="ctr" fontAlgn="b"/>
                      <a:r>
                        <a:rPr lang="en-US" sz="1200" u="none" strike="noStrike">
                          <a:effectLst/>
                        </a:rPr>
                        <a:t>12%</a:t>
                      </a:r>
                      <a:endParaRPr lang="en-US" sz="1200" b="0" i="0" u="none" strike="noStrike">
                        <a:solidFill>
                          <a:srgbClr val="000000"/>
                        </a:solidFill>
                        <a:effectLst/>
                        <a:latin typeface="Calibri"/>
                      </a:endParaRPr>
                    </a:p>
                  </a:txBody>
                  <a:tcPr marL="3747" marR="3747" marT="3747" marB="0" anchor="b"/>
                </a:tc>
              </a:tr>
              <a:tr h="357187">
                <a:tc>
                  <a:txBody>
                    <a:bodyPr/>
                    <a:lstStyle/>
                    <a:p>
                      <a:pPr algn="ctr" fontAlgn="b"/>
                      <a:r>
                        <a:rPr lang="en-US" sz="1200" u="none" strike="noStrike">
                          <a:effectLst/>
                        </a:rPr>
                        <a:t>Installation, maintenance, and repair</a:t>
                      </a:r>
                      <a:endParaRPr lang="en-US" sz="1200" b="0" i="0" u="none" strike="noStrike">
                        <a:solidFill>
                          <a:srgbClr val="000000"/>
                        </a:solidFill>
                        <a:effectLst/>
                        <a:latin typeface="Calibri"/>
                      </a:endParaRPr>
                    </a:p>
                  </a:txBody>
                  <a:tcPr marL="3747" marR="3747" marT="3747" marB="0" anchor="b"/>
                </a:tc>
                <a:tc>
                  <a:txBody>
                    <a:bodyPr/>
                    <a:lstStyle/>
                    <a:p>
                      <a:pPr algn="ctr" fontAlgn="b"/>
                      <a:r>
                        <a:rPr lang="en-US" sz="1200" u="none" strike="noStrike">
                          <a:effectLst/>
                        </a:rPr>
                        <a:t>22.65</a:t>
                      </a:r>
                      <a:endParaRPr lang="en-US" sz="1200" b="0" i="0" u="none" strike="noStrike">
                        <a:solidFill>
                          <a:srgbClr val="000000"/>
                        </a:solidFill>
                        <a:effectLst/>
                        <a:latin typeface="Calibri"/>
                      </a:endParaRPr>
                    </a:p>
                  </a:txBody>
                  <a:tcPr marL="3747" marR="3747" marT="3747" marB="0" anchor="b"/>
                </a:tc>
                <a:tc>
                  <a:txBody>
                    <a:bodyPr/>
                    <a:lstStyle/>
                    <a:p>
                      <a:pPr algn="ctr" fontAlgn="b"/>
                      <a:r>
                        <a:rPr lang="en-US" sz="1200" u="none" strike="noStrike" dirty="0">
                          <a:effectLst/>
                        </a:rPr>
                        <a:t>    47,112 </a:t>
                      </a:r>
                      <a:endParaRPr lang="en-US" sz="1200" b="0" i="0" u="none" strike="noStrike" dirty="0">
                        <a:solidFill>
                          <a:srgbClr val="000000"/>
                        </a:solidFill>
                        <a:effectLst/>
                        <a:latin typeface="Calibri"/>
                      </a:endParaRPr>
                    </a:p>
                  </a:txBody>
                  <a:tcPr marL="3747" marR="3747" marT="3747" marB="0" anchor="b"/>
                </a:tc>
                <a:tc>
                  <a:txBody>
                    <a:bodyPr/>
                    <a:lstStyle/>
                    <a:p>
                      <a:pPr algn="ctr" fontAlgn="b"/>
                      <a:r>
                        <a:rPr lang="en-US" sz="1200" u="none" strike="noStrike" dirty="0">
                          <a:effectLst/>
                        </a:rPr>
                        <a:t>51</a:t>
                      </a:r>
                      <a:endParaRPr lang="en-US" sz="1200" b="0" i="0" u="none" strike="noStrike" dirty="0">
                        <a:solidFill>
                          <a:srgbClr val="000000"/>
                        </a:solidFill>
                        <a:effectLst/>
                        <a:latin typeface="Calibri"/>
                      </a:endParaRPr>
                    </a:p>
                  </a:txBody>
                  <a:tcPr marL="3747" marR="3747" marT="3747" marB="0" anchor="b"/>
                </a:tc>
                <a:tc>
                  <a:txBody>
                    <a:bodyPr/>
                    <a:lstStyle/>
                    <a:p>
                      <a:pPr algn="ctr" fontAlgn="b"/>
                      <a:r>
                        <a:rPr lang="en-US" sz="1200" u="none" strike="noStrike" dirty="0">
                          <a:effectLst/>
                        </a:rPr>
                        <a:t>9530</a:t>
                      </a:r>
                      <a:endParaRPr lang="en-US" sz="1200" b="0" i="0" u="none" strike="noStrike" dirty="0">
                        <a:solidFill>
                          <a:srgbClr val="000000"/>
                        </a:solidFill>
                        <a:effectLst/>
                        <a:latin typeface="Calibri"/>
                      </a:endParaRPr>
                    </a:p>
                  </a:txBody>
                  <a:tcPr marL="3747" marR="3747" marT="3747" marB="0" anchor="b"/>
                </a:tc>
                <a:tc>
                  <a:txBody>
                    <a:bodyPr/>
                    <a:lstStyle/>
                    <a:p>
                      <a:pPr algn="ctr" fontAlgn="b"/>
                      <a:r>
                        <a:rPr lang="en-US" sz="1200" u="none" strike="noStrike" dirty="0">
                          <a:effectLst/>
                        </a:rPr>
                        <a:t>3%</a:t>
                      </a:r>
                      <a:endParaRPr lang="en-US" sz="1200" b="0" i="0" u="none" strike="noStrike" dirty="0">
                        <a:solidFill>
                          <a:srgbClr val="000000"/>
                        </a:solidFill>
                        <a:effectLst/>
                        <a:latin typeface="Calibri"/>
                      </a:endParaRPr>
                    </a:p>
                  </a:txBody>
                  <a:tcPr marL="3747" marR="3747" marT="3747" marB="0" anchor="b"/>
                </a:tc>
              </a:tr>
              <a:tr h="238125">
                <a:tc>
                  <a:txBody>
                    <a:bodyPr/>
                    <a:lstStyle/>
                    <a:p>
                      <a:pPr algn="ctr" fontAlgn="b"/>
                      <a:r>
                        <a:rPr lang="en-US" sz="1200" u="none" strike="noStrike">
                          <a:effectLst/>
                        </a:rPr>
                        <a:t>Construction and extraction</a:t>
                      </a:r>
                      <a:endParaRPr lang="en-US" sz="1200" b="0" i="0" u="none" strike="noStrike">
                        <a:solidFill>
                          <a:srgbClr val="000000"/>
                        </a:solidFill>
                        <a:effectLst/>
                        <a:latin typeface="Calibri"/>
                      </a:endParaRPr>
                    </a:p>
                  </a:txBody>
                  <a:tcPr marL="3747" marR="3747" marT="3747" marB="0" anchor="b"/>
                </a:tc>
                <a:tc>
                  <a:txBody>
                    <a:bodyPr/>
                    <a:lstStyle/>
                    <a:p>
                      <a:pPr algn="ctr" fontAlgn="b"/>
                      <a:r>
                        <a:rPr lang="en-US" sz="1200" u="none" strike="noStrike">
                          <a:effectLst/>
                        </a:rPr>
                        <a:t>23.95</a:t>
                      </a:r>
                      <a:endParaRPr lang="en-US" sz="1200" b="0" i="0" u="none" strike="noStrike">
                        <a:solidFill>
                          <a:srgbClr val="000000"/>
                        </a:solidFill>
                        <a:effectLst/>
                        <a:latin typeface="Calibri"/>
                      </a:endParaRPr>
                    </a:p>
                  </a:txBody>
                  <a:tcPr marL="3747" marR="3747" marT="3747" marB="0" anchor="b"/>
                </a:tc>
                <a:tc>
                  <a:txBody>
                    <a:bodyPr/>
                    <a:lstStyle/>
                    <a:p>
                      <a:pPr algn="ctr" fontAlgn="b"/>
                      <a:r>
                        <a:rPr lang="en-US" sz="1200" u="none" strike="noStrike">
                          <a:effectLst/>
                        </a:rPr>
                        <a:t>    49,816 </a:t>
                      </a:r>
                      <a:endParaRPr lang="en-US" sz="1200" b="0" i="0" u="none" strike="noStrike">
                        <a:solidFill>
                          <a:srgbClr val="000000"/>
                        </a:solidFill>
                        <a:effectLst/>
                        <a:latin typeface="Calibri"/>
                      </a:endParaRPr>
                    </a:p>
                  </a:txBody>
                  <a:tcPr marL="3747" marR="3747" marT="3747" marB="0" anchor="b"/>
                </a:tc>
                <a:tc>
                  <a:txBody>
                    <a:bodyPr/>
                    <a:lstStyle/>
                    <a:p>
                      <a:pPr algn="ctr" fontAlgn="b"/>
                      <a:r>
                        <a:rPr lang="en-US" sz="1200" u="none" strike="noStrike">
                          <a:effectLst/>
                        </a:rPr>
                        <a:t>48</a:t>
                      </a:r>
                      <a:endParaRPr lang="en-US" sz="1200" b="0" i="0" u="none" strike="noStrike">
                        <a:solidFill>
                          <a:srgbClr val="000000"/>
                        </a:solidFill>
                        <a:effectLst/>
                        <a:latin typeface="Calibri"/>
                      </a:endParaRPr>
                    </a:p>
                  </a:txBody>
                  <a:tcPr marL="3747" marR="3747" marT="3747" marB="0" anchor="b"/>
                </a:tc>
                <a:tc>
                  <a:txBody>
                    <a:bodyPr/>
                    <a:lstStyle/>
                    <a:p>
                      <a:pPr algn="ctr" fontAlgn="b"/>
                      <a:r>
                        <a:rPr lang="en-US" sz="1200" u="none" strike="noStrike">
                          <a:effectLst/>
                        </a:rPr>
                        <a:t>9790</a:t>
                      </a:r>
                      <a:endParaRPr lang="en-US" sz="1200" b="0" i="0" u="none" strike="noStrike">
                        <a:solidFill>
                          <a:srgbClr val="000000"/>
                        </a:solidFill>
                        <a:effectLst/>
                        <a:latin typeface="Calibri"/>
                      </a:endParaRPr>
                    </a:p>
                  </a:txBody>
                  <a:tcPr marL="3747" marR="3747" marT="3747" marB="0" anchor="b"/>
                </a:tc>
                <a:tc>
                  <a:txBody>
                    <a:bodyPr/>
                    <a:lstStyle/>
                    <a:p>
                      <a:pPr algn="ctr" fontAlgn="b"/>
                      <a:r>
                        <a:rPr lang="en-US" sz="1200" u="none" strike="noStrike" dirty="0">
                          <a:effectLst/>
                        </a:rPr>
                        <a:t>3%</a:t>
                      </a:r>
                      <a:endParaRPr lang="en-US" sz="1200" b="0" i="0" u="none" strike="noStrike" dirty="0">
                        <a:solidFill>
                          <a:srgbClr val="000000"/>
                        </a:solidFill>
                        <a:effectLst/>
                        <a:latin typeface="Calibri"/>
                      </a:endParaRPr>
                    </a:p>
                  </a:txBody>
                  <a:tcPr marL="3747" marR="3747" marT="3747" marB="0" anchor="b"/>
                </a:tc>
              </a:tr>
              <a:tr h="251863">
                <a:tc>
                  <a:txBody>
                    <a:bodyPr/>
                    <a:lstStyle/>
                    <a:p>
                      <a:pPr algn="ctr" fontAlgn="b"/>
                      <a:r>
                        <a:rPr lang="en-US" sz="1200" u="none" strike="noStrike">
                          <a:effectLst/>
                        </a:rPr>
                        <a:t>Community and social services</a:t>
                      </a:r>
                      <a:endParaRPr lang="en-US" sz="1200" b="0" i="0" u="none" strike="noStrike">
                        <a:solidFill>
                          <a:srgbClr val="000000"/>
                        </a:solidFill>
                        <a:effectLst/>
                        <a:latin typeface="Calibri"/>
                      </a:endParaRPr>
                    </a:p>
                  </a:txBody>
                  <a:tcPr marL="3747" marR="3747" marT="3747" marB="0" anchor="b"/>
                </a:tc>
                <a:tc>
                  <a:txBody>
                    <a:bodyPr/>
                    <a:lstStyle/>
                    <a:p>
                      <a:pPr algn="ctr" fontAlgn="b"/>
                      <a:r>
                        <a:rPr lang="en-US" sz="1200" u="none" strike="noStrike">
                          <a:effectLst/>
                        </a:rPr>
                        <a:t>24.11</a:t>
                      </a:r>
                      <a:endParaRPr lang="en-US" sz="1200" b="0" i="0" u="none" strike="noStrike">
                        <a:solidFill>
                          <a:srgbClr val="000000"/>
                        </a:solidFill>
                        <a:effectLst/>
                        <a:latin typeface="Calibri"/>
                      </a:endParaRPr>
                    </a:p>
                  </a:txBody>
                  <a:tcPr marL="3747" marR="3747" marT="3747" marB="0" anchor="b"/>
                </a:tc>
                <a:tc>
                  <a:txBody>
                    <a:bodyPr/>
                    <a:lstStyle/>
                    <a:p>
                      <a:pPr algn="ctr" fontAlgn="b"/>
                      <a:r>
                        <a:rPr lang="en-US" sz="1200" u="none" strike="noStrike">
                          <a:effectLst/>
                        </a:rPr>
                        <a:t>    50,149 </a:t>
                      </a:r>
                      <a:endParaRPr lang="en-US" sz="1200" b="0" i="0" u="none" strike="noStrike">
                        <a:solidFill>
                          <a:srgbClr val="000000"/>
                        </a:solidFill>
                        <a:effectLst/>
                        <a:latin typeface="Calibri"/>
                      </a:endParaRPr>
                    </a:p>
                  </a:txBody>
                  <a:tcPr marL="3747" marR="3747" marT="3747" marB="0" anchor="b"/>
                </a:tc>
                <a:tc>
                  <a:txBody>
                    <a:bodyPr/>
                    <a:lstStyle/>
                    <a:p>
                      <a:pPr algn="ctr" fontAlgn="b"/>
                      <a:r>
                        <a:rPr lang="en-US" sz="1200" u="none" strike="noStrike">
                          <a:effectLst/>
                        </a:rPr>
                        <a:t>48</a:t>
                      </a:r>
                      <a:endParaRPr lang="en-US" sz="1200" b="0" i="0" u="none" strike="noStrike">
                        <a:solidFill>
                          <a:srgbClr val="000000"/>
                        </a:solidFill>
                        <a:effectLst/>
                        <a:latin typeface="Calibri"/>
                      </a:endParaRPr>
                    </a:p>
                  </a:txBody>
                  <a:tcPr marL="3747" marR="3747" marT="3747" marB="0" anchor="b"/>
                </a:tc>
                <a:tc>
                  <a:txBody>
                    <a:bodyPr/>
                    <a:lstStyle/>
                    <a:p>
                      <a:pPr algn="ctr" fontAlgn="b"/>
                      <a:r>
                        <a:rPr lang="en-US" sz="1200" u="none" strike="noStrike">
                          <a:effectLst/>
                        </a:rPr>
                        <a:t>3960</a:t>
                      </a:r>
                      <a:endParaRPr lang="en-US" sz="1200" b="0" i="0" u="none" strike="noStrike">
                        <a:solidFill>
                          <a:srgbClr val="000000"/>
                        </a:solidFill>
                        <a:effectLst/>
                        <a:latin typeface="Calibri"/>
                      </a:endParaRPr>
                    </a:p>
                  </a:txBody>
                  <a:tcPr marL="3747" marR="3747" marT="3747" marB="0" anchor="b"/>
                </a:tc>
                <a:tc>
                  <a:txBody>
                    <a:bodyPr/>
                    <a:lstStyle/>
                    <a:p>
                      <a:pPr algn="ctr" fontAlgn="b"/>
                      <a:r>
                        <a:rPr lang="en-US" sz="1200" u="none" strike="noStrike" dirty="0">
                          <a:effectLst/>
                        </a:rPr>
                        <a:t>1%</a:t>
                      </a:r>
                      <a:endParaRPr lang="en-US" sz="1200" b="0" i="0" u="none" strike="noStrike" dirty="0">
                        <a:solidFill>
                          <a:srgbClr val="000000"/>
                        </a:solidFill>
                        <a:effectLst/>
                        <a:latin typeface="Calibri"/>
                      </a:endParaRPr>
                    </a:p>
                  </a:txBody>
                  <a:tcPr marL="3747" marR="3747" marT="3747" marB="0" anchor="b"/>
                </a:tc>
              </a:tr>
              <a:tr h="288496">
                <a:tc>
                  <a:txBody>
                    <a:bodyPr/>
                    <a:lstStyle/>
                    <a:p>
                      <a:pPr algn="ctr" fontAlgn="b"/>
                      <a:r>
                        <a:rPr lang="en-US" sz="1200" u="none" strike="noStrike">
                          <a:effectLst/>
                        </a:rPr>
                        <a:t>Education, training, and library</a:t>
                      </a:r>
                      <a:endParaRPr lang="en-US" sz="1200" b="0" i="0" u="none" strike="noStrike">
                        <a:solidFill>
                          <a:srgbClr val="000000"/>
                        </a:solidFill>
                        <a:effectLst/>
                        <a:latin typeface="Calibri"/>
                      </a:endParaRPr>
                    </a:p>
                  </a:txBody>
                  <a:tcPr marL="3747" marR="3747" marT="3747" marB="0" anchor="b"/>
                </a:tc>
                <a:tc>
                  <a:txBody>
                    <a:bodyPr/>
                    <a:lstStyle/>
                    <a:p>
                      <a:pPr algn="ctr" fontAlgn="b"/>
                      <a:r>
                        <a:rPr lang="en-US" sz="1200" u="none" strike="noStrike">
                          <a:effectLst/>
                        </a:rPr>
                        <a:t>25.86</a:t>
                      </a:r>
                      <a:endParaRPr lang="en-US" sz="1200" b="0" i="0" u="none" strike="noStrike">
                        <a:solidFill>
                          <a:srgbClr val="000000"/>
                        </a:solidFill>
                        <a:effectLst/>
                        <a:latin typeface="Calibri"/>
                      </a:endParaRPr>
                    </a:p>
                  </a:txBody>
                  <a:tcPr marL="3747" marR="3747" marT="3747" marB="0" anchor="b"/>
                </a:tc>
                <a:tc>
                  <a:txBody>
                    <a:bodyPr/>
                    <a:lstStyle/>
                    <a:p>
                      <a:pPr algn="ctr" fontAlgn="b"/>
                      <a:r>
                        <a:rPr lang="en-US" sz="1200" u="none" strike="noStrike">
                          <a:effectLst/>
                        </a:rPr>
                        <a:t>    53,789 </a:t>
                      </a:r>
                      <a:endParaRPr lang="en-US" sz="1200" b="0" i="0" u="none" strike="noStrike">
                        <a:solidFill>
                          <a:srgbClr val="000000"/>
                        </a:solidFill>
                        <a:effectLst/>
                        <a:latin typeface="Calibri"/>
                      </a:endParaRPr>
                    </a:p>
                  </a:txBody>
                  <a:tcPr marL="3747" marR="3747" marT="3747" marB="0" anchor="b"/>
                </a:tc>
                <a:tc>
                  <a:txBody>
                    <a:bodyPr/>
                    <a:lstStyle/>
                    <a:p>
                      <a:pPr algn="ctr" fontAlgn="b"/>
                      <a:r>
                        <a:rPr lang="en-US" sz="1200" u="none" strike="noStrike">
                          <a:effectLst/>
                        </a:rPr>
                        <a:t>45</a:t>
                      </a:r>
                      <a:endParaRPr lang="en-US" sz="1200" b="0" i="0" u="none" strike="noStrike">
                        <a:solidFill>
                          <a:srgbClr val="000000"/>
                        </a:solidFill>
                        <a:effectLst/>
                        <a:latin typeface="Calibri"/>
                      </a:endParaRPr>
                    </a:p>
                  </a:txBody>
                  <a:tcPr marL="3747" marR="3747" marT="3747" marB="0" anchor="b"/>
                </a:tc>
                <a:tc>
                  <a:txBody>
                    <a:bodyPr/>
                    <a:lstStyle/>
                    <a:p>
                      <a:pPr algn="ctr" fontAlgn="b"/>
                      <a:r>
                        <a:rPr lang="en-US" sz="1200" u="none" strike="noStrike">
                          <a:effectLst/>
                        </a:rPr>
                        <a:t>17970</a:t>
                      </a:r>
                      <a:endParaRPr lang="en-US" sz="1200" b="0" i="0" u="none" strike="noStrike">
                        <a:solidFill>
                          <a:srgbClr val="000000"/>
                        </a:solidFill>
                        <a:effectLst/>
                        <a:latin typeface="Calibri"/>
                      </a:endParaRPr>
                    </a:p>
                  </a:txBody>
                  <a:tcPr marL="3747" marR="3747" marT="3747" marB="0" anchor="b"/>
                </a:tc>
                <a:tc>
                  <a:txBody>
                    <a:bodyPr/>
                    <a:lstStyle/>
                    <a:p>
                      <a:pPr algn="ctr" fontAlgn="b"/>
                      <a:r>
                        <a:rPr lang="en-US" sz="1200" u="none" strike="noStrike" dirty="0">
                          <a:effectLst/>
                        </a:rPr>
                        <a:t>6%</a:t>
                      </a:r>
                      <a:endParaRPr lang="en-US" sz="1200" b="0" i="0" u="none" strike="noStrike" dirty="0">
                        <a:solidFill>
                          <a:srgbClr val="000000"/>
                        </a:solidFill>
                        <a:effectLst/>
                        <a:latin typeface="Calibri"/>
                      </a:endParaRPr>
                    </a:p>
                  </a:txBody>
                  <a:tcPr marL="3747" marR="3747" marT="3747" marB="0" anchor="b"/>
                </a:tc>
              </a:tr>
              <a:tr h="242703">
                <a:tc>
                  <a:txBody>
                    <a:bodyPr/>
                    <a:lstStyle/>
                    <a:p>
                      <a:pPr algn="ctr" fontAlgn="b"/>
                      <a:r>
                        <a:rPr lang="en-US" sz="1200" u="none" strike="noStrike">
                          <a:effectLst/>
                        </a:rPr>
                        <a:t>Protective service</a:t>
                      </a:r>
                      <a:endParaRPr lang="en-US" sz="1200" b="0" i="0" u="none" strike="noStrike">
                        <a:solidFill>
                          <a:srgbClr val="000000"/>
                        </a:solidFill>
                        <a:effectLst/>
                        <a:latin typeface="Calibri"/>
                      </a:endParaRPr>
                    </a:p>
                  </a:txBody>
                  <a:tcPr marL="3747" marR="3747" marT="3747" marB="0" anchor="b"/>
                </a:tc>
                <a:tc>
                  <a:txBody>
                    <a:bodyPr/>
                    <a:lstStyle/>
                    <a:p>
                      <a:pPr algn="ctr" fontAlgn="b"/>
                      <a:r>
                        <a:rPr lang="en-US" sz="1200" u="none" strike="noStrike">
                          <a:effectLst/>
                        </a:rPr>
                        <a:t>28.53</a:t>
                      </a:r>
                      <a:endParaRPr lang="en-US" sz="1200" b="0" i="0" u="none" strike="noStrike">
                        <a:solidFill>
                          <a:srgbClr val="000000"/>
                        </a:solidFill>
                        <a:effectLst/>
                        <a:latin typeface="Calibri"/>
                      </a:endParaRPr>
                    </a:p>
                  </a:txBody>
                  <a:tcPr marL="3747" marR="3747" marT="3747" marB="0" anchor="b"/>
                </a:tc>
                <a:tc>
                  <a:txBody>
                    <a:bodyPr/>
                    <a:lstStyle/>
                    <a:p>
                      <a:pPr algn="ctr" fontAlgn="b"/>
                      <a:r>
                        <a:rPr lang="en-US" sz="1200" u="none" strike="noStrike">
                          <a:effectLst/>
                        </a:rPr>
                        <a:t>    59,342 </a:t>
                      </a:r>
                      <a:endParaRPr lang="en-US" sz="1200" b="0" i="0" u="none" strike="noStrike">
                        <a:solidFill>
                          <a:srgbClr val="000000"/>
                        </a:solidFill>
                        <a:effectLst/>
                        <a:latin typeface="Calibri"/>
                      </a:endParaRPr>
                    </a:p>
                  </a:txBody>
                  <a:tcPr marL="3747" marR="3747" marT="3747" marB="0" anchor="b"/>
                </a:tc>
                <a:tc>
                  <a:txBody>
                    <a:bodyPr/>
                    <a:lstStyle/>
                    <a:p>
                      <a:pPr algn="ctr" fontAlgn="b"/>
                      <a:r>
                        <a:rPr lang="en-US" sz="1200" u="none" strike="noStrike">
                          <a:effectLst/>
                        </a:rPr>
                        <a:t>40</a:t>
                      </a:r>
                      <a:endParaRPr lang="en-US" sz="1200" b="0" i="0" u="none" strike="noStrike">
                        <a:solidFill>
                          <a:srgbClr val="000000"/>
                        </a:solidFill>
                        <a:effectLst/>
                        <a:latin typeface="Calibri"/>
                      </a:endParaRPr>
                    </a:p>
                  </a:txBody>
                  <a:tcPr marL="3747" marR="3747" marT="3747" marB="0" anchor="b"/>
                </a:tc>
                <a:tc>
                  <a:txBody>
                    <a:bodyPr/>
                    <a:lstStyle/>
                    <a:p>
                      <a:pPr algn="ctr" fontAlgn="b"/>
                      <a:r>
                        <a:rPr lang="en-US" sz="1200" u="none" strike="noStrike">
                          <a:effectLst/>
                        </a:rPr>
                        <a:t>4010</a:t>
                      </a:r>
                      <a:endParaRPr lang="en-US" sz="1200" b="0" i="0" u="none" strike="noStrike">
                        <a:solidFill>
                          <a:srgbClr val="000000"/>
                        </a:solidFill>
                        <a:effectLst/>
                        <a:latin typeface="Calibri"/>
                      </a:endParaRPr>
                    </a:p>
                  </a:txBody>
                  <a:tcPr marL="3747" marR="3747" marT="3747" marB="0" anchor="b"/>
                </a:tc>
                <a:tc>
                  <a:txBody>
                    <a:bodyPr/>
                    <a:lstStyle/>
                    <a:p>
                      <a:pPr algn="ctr" fontAlgn="b"/>
                      <a:r>
                        <a:rPr lang="en-US" sz="1200" u="none" strike="noStrike" dirty="0">
                          <a:effectLst/>
                        </a:rPr>
                        <a:t>1%</a:t>
                      </a:r>
                      <a:endParaRPr lang="en-US" sz="1200" b="0" i="0" u="none" strike="noStrike" dirty="0">
                        <a:solidFill>
                          <a:srgbClr val="000000"/>
                        </a:solidFill>
                        <a:effectLst/>
                        <a:latin typeface="Calibri"/>
                      </a:endParaRPr>
                    </a:p>
                  </a:txBody>
                  <a:tcPr marL="3747" marR="3747" marT="3747" marB="0" anchor="b"/>
                </a:tc>
              </a:tr>
            </a:tbl>
          </a:graphicData>
        </a:graphic>
      </p:graphicFrame>
      <p:sp>
        <p:nvSpPr>
          <p:cNvPr id="4" name="TextBox 3"/>
          <p:cNvSpPr txBox="1"/>
          <p:nvPr/>
        </p:nvSpPr>
        <p:spPr>
          <a:xfrm>
            <a:off x="762000" y="6334780"/>
            <a:ext cx="7543800" cy="523220"/>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US" sz="1400" dirty="0">
                <a:solidFill>
                  <a:schemeClr val="bg1"/>
                </a:solidFill>
              </a:rPr>
              <a:t>Source:  </a:t>
            </a:r>
            <a:r>
              <a:rPr lang="en-US" sz="1400" dirty="0" smtClean="0">
                <a:solidFill>
                  <a:schemeClr val="bg1"/>
                </a:solidFill>
              </a:rPr>
              <a:t>Bureau of Labor Statistics,  Occupational Employment and Wages </a:t>
            </a:r>
          </a:p>
          <a:p>
            <a:pPr algn="ctr"/>
            <a:r>
              <a:rPr lang="en-US" sz="1400" dirty="0" smtClean="0">
                <a:solidFill>
                  <a:schemeClr val="bg1"/>
                </a:solidFill>
              </a:rPr>
              <a:t>http</a:t>
            </a:r>
            <a:r>
              <a:rPr lang="en-US" sz="1400" dirty="0">
                <a:solidFill>
                  <a:schemeClr val="bg1"/>
                </a:solidFill>
              </a:rPr>
              <a:t>://www.bls.gov/</a:t>
            </a:r>
          </a:p>
        </p:txBody>
      </p:sp>
    </p:spTree>
    <p:extLst>
      <p:ext uri="{BB962C8B-B14F-4D97-AF65-F5344CB8AC3E}">
        <p14:creationId xmlns:p14="http://schemas.microsoft.com/office/powerpoint/2010/main" val="63876660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74638"/>
            <a:ext cx="7772400" cy="944562"/>
          </a:xfrm>
        </p:spPr>
        <p:txBody>
          <a:bodyPr>
            <a:normAutofit fontScale="90000"/>
          </a:bodyPr>
          <a:lstStyle/>
          <a:p>
            <a:r>
              <a:rPr lang="en-US" sz="2700" dirty="0" smtClean="0"/>
              <a:t/>
            </a:r>
            <a:br>
              <a:rPr lang="en-US" sz="2700" dirty="0" smtClean="0"/>
            </a:br>
            <a:r>
              <a:rPr lang="en-US" sz="2700" dirty="0" smtClean="0"/>
              <a:t>Implication </a:t>
            </a:r>
            <a:r>
              <a:rPr lang="en-US" sz="2700" dirty="0"/>
              <a:t>for the County, its Economy and Creation of Sustainable Communities </a:t>
            </a:r>
            <a:r>
              <a:rPr lang="en-US" dirty="0"/>
              <a:t/>
            </a:r>
            <a:br>
              <a:rPr lang="en-US" dirty="0"/>
            </a:br>
            <a:endParaRPr lang="en-US" dirty="0"/>
          </a:p>
        </p:txBody>
      </p:sp>
      <p:sp>
        <p:nvSpPr>
          <p:cNvPr id="3" name="Content Placeholder 2"/>
          <p:cNvSpPr>
            <a:spLocks noGrp="1"/>
          </p:cNvSpPr>
          <p:nvPr>
            <p:ph idx="1"/>
          </p:nvPr>
        </p:nvSpPr>
        <p:spPr>
          <a:xfrm>
            <a:off x="685800" y="1219200"/>
            <a:ext cx="7772400" cy="4572000"/>
          </a:xfrm>
        </p:spPr>
        <p:txBody>
          <a:bodyPr/>
          <a:lstStyle/>
          <a:p>
            <a:pPr marL="68580" indent="0">
              <a:buNone/>
            </a:pPr>
            <a:r>
              <a:rPr lang="en-US" sz="2400" dirty="0" smtClean="0"/>
              <a:t>Take Away From What Have Been Discussed:</a:t>
            </a:r>
          </a:p>
          <a:p>
            <a:pPr lvl="1"/>
            <a:r>
              <a:rPr lang="en-US" dirty="0" smtClean="0"/>
              <a:t>Urban and Built-up lands has grown in the last three decades. The rate slowed down in the last decade.</a:t>
            </a:r>
          </a:p>
          <a:p>
            <a:pPr lvl="1"/>
            <a:r>
              <a:rPr lang="en-US" dirty="0" smtClean="0"/>
              <a:t>The county experienced a much faster rate of building new home (measured by number of permits as a proxy) in the first half of the last decade. </a:t>
            </a:r>
            <a:endParaRPr lang="en-US" dirty="0"/>
          </a:p>
          <a:p>
            <a:pPr lvl="1"/>
            <a:r>
              <a:rPr lang="en-US" dirty="0" smtClean="0"/>
              <a:t>There is a distinct difference in the proportional ratios of home owner and rental occupancies in various citers within the county.</a:t>
            </a:r>
          </a:p>
          <a:p>
            <a:pPr lvl="1"/>
            <a:r>
              <a:rPr lang="en-US" dirty="0" smtClean="0"/>
              <a:t>Home prices suffered a sharp decline since 2006 and reached its lowest in 2011 (37% overall decline) and began to rebound as of 2012 and since 2012 the median home prices increased by about 25%. </a:t>
            </a:r>
          </a:p>
          <a:p>
            <a:pPr lvl="1"/>
            <a:r>
              <a:rPr lang="en-US" dirty="0" smtClean="0"/>
              <a:t>Various cities have different median home prices and the ratio is about 3.7 times when Westlake village is compared with Piru.</a:t>
            </a:r>
          </a:p>
          <a:p>
            <a:pPr lvl="1"/>
            <a:r>
              <a:rPr lang="en-US" dirty="0" smtClean="0"/>
              <a:t>Notices of default reached its peak in 2009 (2648) and declined to 384 in 2014. Median home prices changed little between 2009 to 2011. It went up much sharper since 2012.</a:t>
            </a:r>
            <a:endParaRPr lang="en-US" dirty="0"/>
          </a:p>
        </p:txBody>
      </p:sp>
    </p:spTree>
    <p:extLst>
      <p:ext uri="{BB962C8B-B14F-4D97-AF65-F5344CB8AC3E}">
        <p14:creationId xmlns:p14="http://schemas.microsoft.com/office/powerpoint/2010/main" val="124369527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dirty="0"/>
              <a:t>Implication for the County, its Economy and Creation of Sustainable Communities </a:t>
            </a:r>
            <a:br>
              <a:rPr lang="en-US" sz="2400" dirty="0"/>
            </a:br>
            <a:endParaRPr lang="en-US" sz="2400" dirty="0"/>
          </a:p>
        </p:txBody>
      </p:sp>
      <p:sp>
        <p:nvSpPr>
          <p:cNvPr id="3" name="Content Placeholder 2"/>
          <p:cNvSpPr>
            <a:spLocks noGrp="1"/>
          </p:cNvSpPr>
          <p:nvPr>
            <p:ph idx="1"/>
          </p:nvPr>
        </p:nvSpPr>
        <p:spPr>
          <a:xfrm>
            <a:off x="685800" y="1371600"/>
            <a:ext cx="7772400" cy="4800600"/>
          </a:xfrm>
        </p:spPr>
        <p:txBody>
          <a:bodyPr>
            <a:normAutofit/>
          </a:bodyPr>
          <a:lstStyle/>
          <a:p>
            <a:r>
              <a:rPr lang="en-US" sz="1400" dirty="0" smtClean="0"/>
              <a:t>Home affordability remains a major economic challenge for the county.  A sustainable regional economy should consider housing affordability as one of the most important elements of its effort to create a healthy and sustainable community. </a:t>
            </a:r>
          </a:p>
          <a:p>
            <a:r>
              <a:rPr lang="en-US" sz="1400" dirty="0" smtClean="0"/>
              <a:t>Rented vacancy reached its lowest point of 1.0% in 2006. It went up to its highest level of 1.6% in 2011. </a:t>
            </a:r>
          </a:p>
          <a:p>
            <a:r>
              <a:rPr lang="en-US" sz="1400" dirty="0" smtClean="0"/>
              <a:t>Level of rent on average for a 2 bedroom multifamily changed around $100 during the period of 2005 to 2014. It has been consistently high at around $1420 to over $1500.</a:t>
            </a:r>
          </a:p>
          <a:p>
            <a:r>
              <a:rPr lang="en-US" sz="1400" dirty="0" smtClean="0"/>
              <a:t>Based on the latest data (First Quarter of 2014) only 29% of residents of Ventura County residents can afford to buy homes at the prevailing median home prices in the county. This is down from 42% only a year ago (in 2013). </a:t>
            </a:r>
          </a:p>
          <a:p>
            <a:r>
              <a:rPr lang="en-US" sz="1400" dirty="0" smtClean="0"/>
              <a:t>Ventura county is among the top ten metropolitan areas within the nation requiring a high wage level to afford a two bedroom housing unit. To be able to afford a two bed room home, the wage rate had to be </a:t>
            </a:r>
            <a:r>
              <a:rPr lang="en-US" sz="1400" dirty="0"/>
              <a:t>$</a:t>
            </a:r>
            <a:r>
              <a:rPr lang="en-US" sz="1400" dirty="0" smtClean="0"/>
              <a:t>28.83 in Ventura County. </a:t>
            </a:r>
          </a:p>
          <a:p>
            <a:r>
              <a:rPr lang="en-US" sz="1400" dirty="0" smtClean="0"/>
              <a:t>Based on our research 15% (a total of 43,990 people) of workers in the county require two to three full time jobs in order to afford 2-bedroom housing. 46% have to work one and a half to two jobs in order to afford 2-bedroom housing (a total of  135,220 people). Finally, 77% of workers in the county can not afford 2-bedroom housing with ONLY one full time job.  (224,470 County residents)</a:t>
            </a:r>
            <a:endParaRPr lang="en-US" sz="1400" dirty="0"/>
          </a:p>
        </p:txBody>
      </p:sp>
    </p:spTree>
    <p:extLst>
      <p:ext uri="{BB962C8B-B14F-4D97-AF65-F5344CB8AC3E}">
        <p14:creationId xmlns:p14="http://schemas.microsoft.com/office/powerpoint/2010/main" val="2877058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t>Implication for the County, its Economy and Creation of Sustainable Communities </a:t>
            </a:r>
          </a:p>
        </p:txBody>
      </p:sp>
      <p:sp>
        <p:nvSpPr>
          <p:cNvPr id="3" name="Content Placeholder 2"/>
          <p:cNvSpPr>
            <a:spLocks noGrp="1"/>
          </p:cNvSpPr>
          <p:nvPr>
            <p:ph idx="1"/>
          </p:nvPr>
        </p:nvSpPr>
        <p:spPr>
          <a:xfrm>
            <a:off x="685800" y="1447800"/>
            <a:ext cx="7772400" cy="4419599"/>
          </a:xfrm>
        </p:spPr>
        <p:txBody>
          <a:bodyPr>
            <a:normAutofit lnSpcReduction="10000"/>
          </a:bodyPr>
          <a:lstStyle/>
          <a:p>
            <a:r>
              <a:rPr lang="en-US" sz="1800" dirty="0" smtClean="0"/>
              <a:t>The economic consequences of low housing affordability are many.  Here are a selected number of them for our county, which explains the economic impacts of the high cost of housing and/or investment to reduce it:</a:t>
            </a:r>
          </a:p>
          <a:p>
            <a:pPr lvl="1"/>
            <a:r>
              <a:rPr lang="en-US" dirty="0" smtClean="0"/>
              <a:t>More than 70% of our country residents cannot buy a home or afford a 2-bedroom apartment on one full time job.</a:t>
            </a:r>
          </a:p>
          <a:p>
            <a:pPr lvl="1"/>
            <a:r>
              <a:rPr lang="en-US" dirty="0" smtClean="0"/>
              <a:t>High cost of accommodation is one of principal elements of businesses NOT moving into an area. </a:t>
            </a:r>
          </a:p>
          <a:p>
            <a:pPr lvl="1"/>
            <a:r>
              <a:rPr lang="en-US" dirty="0" smtClean="0"/>
              <a:t> Investment to increase affordable housing has the following impacts</a:t>
            </a:r>
            <a:r>
              <a:rPr lang="en-US" sz="1400" dirty="0" smtClean="0"/>
              <a:t>:</a:t>
            </a:r>
          </a:p>
          <a:p>
            <a:pPr lvl="2"/>
            <a:r>
              <a:rPr lang="en-US" sz="1600" dirty="0" smtClean="0"/>
              <a:t>Creation of jobs during the construction and after.</a:t>
            </a:r>
          </a:p>
          <a:p>
            <a:pPr lvl="2"/>
            <a:r>
              <a:rPr lang="en-US" sz="1600" dirty="0" smtClean="0"/>
              <a:t>Attracting employers and employees</a:t>
            </a:r>
          </a:p>
          <a:p>
            <a:pPr lvl="2"/>
            <a:r>
              <a:rPr lang="en-US" sz="1600" dirty="0" smtClean="0"/>
              <a:t>Increase consumer spending</a:t>
            </a:r>
          </a:p>
          <a:p>
            <a:pPr lvl="2"/>
            <a:r>
              <a:rPr lang="en-US" sz="1600" dirty="0" smtClean="0"/>
              <a:t>Increase government revenue</a:t>
            </a:r>
          </a:p>
          <a:p>
            <a:pPr lvl="2"/>
            <a:r>
              <a:rPr lang="en-US" sz="1600" dirty="0" smtClean="0"/>
              <a:t>Lower the risk of foreclosures. </a:t>
            </a:r>
          </a:p>
          <a:p>
            <a:pPr lvl="2"/>
            <a:r>
              <a:rPr lang="en-US" sz="1600" dirty="0" smtClean="0"/>
              <a:t>Lessen the number of mileage to travel from home to working place and back and thus helping to reduce pollution.  </a:t>
            </a:r>
          </a:p>
          <a:p>
            <a:pPr lvl="1"/>
            <a:endParaRPr lang="en-US" dirty="0" smtClean="0"/>
          </a:p>
          <a:p>
            <a:pPr lvl="1"/>
            <a:endParaRPr lang="en-US" sz="1400" dirty="0" smtClean="0"/>
          </a:p>
          <a:p>
            <a:pPr lvl="1"/>
            <a:endParaRPr lang="en-US" sz="1400" dirty="0"/>
          </a:p>
        </p:txBody>
      </p:sp>
    </p:spTree>
    <p:extLst>
      <p:ext uri="{BB962C8B-B14F-4D97-AF65-F5344CB8AC3E}">
        <p14:creationId xmlns:p14="http://schemas.microsoft.com/office/powerpoint/2010/main" val="362955241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End</a:t>
            </a:r>
            <a:endParaRPr lang="en-US" dirty="0"/>
          </a:p>
        </p:txBody>
      </p:sp>
      <p:sp>
        <p:nvSpPr>
          <p:cNvPr id="3" name="Content Placeholder 2"/>
          <p:cNvSpPr>
            <a:spLocks noGrp="1"/>
          </p:cNvSpPr>
          <p:nvPr>
            <p:ph idx="1"/>
          </p:nvPr>
        </p:nvSpPr>
        <p:spPr/>
        <p:txBody>
          <a:bodyPr/>
          <a:lstStyle/>
          <a:p>
            <a:pPr marL="68580" indent="0">
              <a:buNone/>
            </a:pPr>
            <a:endParaRPr lang="en-US" dirty="0" smtClean="0"/>
          </a:p>
          <a:p>
            <a:pPr marL="68580" indent="0">
              <a:buNone/>
            </a:pPr>
            <a:endParaRPr lang="en-US" dirty="0"/>
          </a:p>
          <a:p>
            <a:pPr marL="68580" indent="0">
              <a:buNone/>
            </a:pPr>
            <a:endParaRPr lang="en-US" dirty="0" smtClean="0"/>
          </a:p>
          <a:p>
            <a:pPr marL="68580" indent="0">
              <a:buNone/>
            </a:pPr>
            <a:endParaRPr lang="en-US" dirty="0"/>
          </a:p>
          <a:p>
            <a:pPr marL="68580" indent="0" algn="ctr">
              <a:buNone/>
            </a:pPr>
            <a:r>
              <a:rPr lang="en-US" sz="4800" dirty="0" smtClean="0"/>
              <a:t>Thank you.</a:t>
            </a:r>
          </a:p>
          <a:p>
            <a:pPr marL="68580" indent="0">
              <a:buNone/>
            </a:pPr>
            <a:endParaRPr lang="en-US" dirty="0"/>
          </a:p>
        </p:txBody>
      </p:sp>
    </p:spTree>
    <p:extLst>
      <p:ext uri="{BB962C8B-B14F-4D97-AF65-F5344CB8AC3E}">
        <p14:creationId xmlns:p14="http://schemas.microsoft.com/office/powerpoint/2010/main" val="187409923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Contents</a:t>
            </a:r>
            <a:endParaRPr lang="en-US" dirty="0"/>
          </a:p>
        </p:txBody>
      </p:sp>
      <p:sp>
        <p:nvSpPr>
          <p:cNvPr id="3" name="Content Placeholder 2"/>
          <p:cNvSpPr>
            <a:spLocks noGrp="1"/>
          </p:cNvSpPr>
          <p:nvPr>
            <p:ph idx="1"/>
          </p:nvPr>
        </p:nvSpPr>
        <p:spPr>
          <a:xfrm>
            <a:off x="685800" y="1600200"/>
            <a:ext cx="7772400" cy="3962399"/>
          </a:xfrm>
        </p:spPr>
        <p:txBody>
          <a:bodyPr>
            <a:normAutofit/>
          </a:bodyPr>
          <a:lstStyle/>
          <a:p>
            <a:r>
              <a:rPr lang="en-US" sz="3200" dirty="0"/>
              <a:t>Areas of Urban &amp; Built-Up </a:t>
            </a:r>
            <a:r>
              <a:rPr lang="en-US" sz="3200" dirty="0" smtClean="0"/>
              <a:t>Land &amp; Housing Start Up</a:t>
            </a:r>
          </a:p>
          <a:p>
            <a:r>
              <a:rPr lang="en-US" sz="3200" dirty="0" smtClean="0"/>
              <a:t>Home Ownership and Prices</a:t>
            </a:r>
          </a:p>
          <a:p>
            <a:r>
              <a:rPr lang="en-US" sz="3200" dirty="0" smtClean="0"/>
              <a:t>Housing Affordability</a:t>
            </a:r>
          </a:p>
          <a:p>
            <a:r>
              <a:rPr lang="en-US" sz="3200" dirty="0" smtClean="0"/>
              <a:t>Economic &amp; Policy Implications for the County, its Economy and Creation of Sustainable Communities </a:t>
            </a:r>
            <a:endParaRPr lang="en-US" sz="3200" dirty="0"/>
          </a:p>
        </p:txBody>
      </p:sp>
    </p:spTree>
    <p:extLst>
      <p:ext uri="{BB962C8B-B14F-4D97-AF65-F5344CB8AC3E}">
        <p14:creationId xmlns:p14="http://schemas.microsoft.com/office/powerpoint/2010/main" val="191298961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7772400" cy="1143000"/>
          </a:xfrm>
        </p:spPr>
        <p:txBody>
          <a:bodyPr>
            <a:noAutofit/>
          </a:bodyPr>
          <a:lstStyle/>
          <a:p>
            <a:r>
              <a:rPr lang="en-US" sz="3200" dirty="0" smtClean="0"/>
              <a:t/>
            </a:r>
            <a:br>
              <a:rPr lang="en-US" sz="3200" dirty="0" smtClean="0"/>
            </a:br>
            <a:r>
              <a:rPr lang="en-US" sz="3200" dirty="0" smtClean="0"/>
              <a:t>Areas </a:t>
            </a:r>
            <a:r>
              <a:rPr lang="en-US" sz="3200" dirty="0"/>
              <a:t>of Urban &amp; Built-Up Land &amp; Housing Start Up</a:t>
            </a:r>
            <a:br>
              <a:rPr lang="en-US" sz="3200" dirty="0"/>
            </a:br>
            <a:endParaRPr lang="en-US" sz="32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591752762"/>
              </p:ext>
            </p:extLst>
          </p:nvPr>
        </p:nvGraphicFramePr>
        <p:xfrm>
          <a:off x="304800" y="1371600"/>
          <a:ext cx="8305800" cy="419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762000" y="6334780"/>
            <a:ext cx="7543800" cy="523220"/>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US" sz="1400" dirty="0" smtClean="0">
                <a:solidFill>
                  <a:schemeClr val="bg1"/>
                </a:solidFill>
              </a:rPr>
              <a:t>Source: The Calif. Dept. of Conservation, Farmland Conversion Reports, http</a:t>
            </a:r>
            <a:r>
              <a:rPr lang="en-US" sz="1400" dirty="0">
                <a:solidFill>
                  <a:schemeClr val="bg1"/>
                </a:solidFill>
              </a:rPr>
              <a:t>://www.conservation.ca.gov/</a:t>
            </a:r>
          </a:p>
        </p:txBody>
      </p:sp>
    </p:spTree>
    <p:extLst>
      <p:ext uri="{BB962C8B-B14F-4D97-AF65-F5344CB8AC3E}">
        <p14:creationId xmlns:p14="http://schemas.microsoft.com/office/powerpoint/2010/main" val="222666060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smtClean="0"/>
              <a:t>Areas </a:t>
            </a:r>
            <a:r>
              <a:rPr lang="en-US" dirty="0"/>
              <a:t>of Urban &amp; Built-Up Land &amp; Housing Start Up</a:t>
            </a:r>
            <a:br>
              <a:rPr lang="en-US" dirty="0"/>
            </a:b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771362887"/>
              </p:ext>
            </p:extLst>
          </p:nvPr>
        </p:nvGraphicFramePr>
        <p:xfrm>
          <a:off x="609600" y="1600200"/>
          <a:ext cx="7772400" cy="4038600"/>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p:cNvSpPr txBox="1"/>
          <p:nvPr/>
        </p:nvSpPr>
        <p:spPr>
          <a:xfrm>
            <a:off x="762000" y="6334780"/>
            <a:ext cx="7543800" cy="523220"/>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US" sz="1400" dirty="0" smtClean="0">
                <a:solidFill>
                  <a:schemeClr val="bg1"/>
                </a:solidFill>
              </a:rPr>
              <a:t>Source:  U.S. Census Bureau,  Building Permits, </a:t>
            </a:r>
          </a:p>
          <a:p>
            <a:pPr algn="ctr"/>
            <a:r>
              <a:rPr lang="en-US" sz="1400" dirty="0" smtClean="0">
                <a:solidFill>
                  <a:schemeClr val="bg1"/>
                </a:solidFill>
              </a:rPr>
              <a:t>http://censtats.census.gov</a:t>
            </a:r>
            <a:r>
              <a:rPr lang="en-US" sz="1400" dirty="0">
                <a:solidFill>
                  <a:schemeClr val="bg1"/>
                </a:solidFill>
              </a:rPr>
              <a:t>/</a:t>
            </a:r>
          </a:p>
        </p:txBody>
      </p:sp>
    </p:spTree>
    <p:extLst>
      <p:ext uri="{BB962C8B-B14F-4D97-AF65-F5344CB8AC3E}">
        <p14:creationId xmlns:p14="http://schemas.microsoft.com/office/powerpoint/2010/main" val="322359876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smtClean="0"/>
              <a:t>Home </a:t>
            </a:r>
            <a:r>
              <a:rPr lang="en-US" dirty="0"/>
              <a:t>Ownership and Prices</a:t>
            </a:r>
            <a:br>
              <a:rPr lang="en-US" dirty="0"/>
            </a:b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332711448"/>
              </p:ext>
            </p:extLst>
          </p:nvPr>
        </p:nvGraphicFramePr>
        <p:xfrm>
          <a:off x="533400" y="1295400"/>
          <a:ext cx="8077200" cy="4191000"/>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p:cNvSpPr txBox="1"/>
          <p:nvPr/>
        </p:nvSpPr>
        <p:spPr>
          <a:xfrm>
            <a:off x="762000" y="6334780"/>
            <a:ext cx="7543800" cy="523220"/>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US" sz="1400" dirty="0" smtClean="0">
                <a:solidFill>
                  <a:schemeClr val="bg1"/>
                </a:solidFill>
              </a:rPr>
              <a:t>Source:  American Community Survey,  Selected Housing Characteristics,</a:t>
            </a:r>
          </a:p>
          <a:p>
            <a:pPr algn="ctr"/>
            <a:r>
              <a:rPr lang="en-US" sz="1400" dirty="0">
                <a:solidFill>
                  <a:schemeClr val="bg1"/>
                </a:solidFill>
              </a:rPr>
              <a:t>http://factfinder2.census.gov/</a:t>
            </a:r>
          </a:p>
        </p:txBody>
      </p:sp>
    </p:spTree>
    <p:extLst>
      <p:ext uri="{BB962C8B-B14F-4D97-AF65-F5344CB8AC3E}">
        <p14:creationId xmlns:p14="http://schemas.microsoft.com/office/powerpoint/2010/main" val="235944286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Home Ownership and Prices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512406730"/>
              </p:ext>
            </p:extLst>
          </p:nvPr>
        </p:nvGraphicFramePr>
        <p:xfrm>
          <a:off x="685800" y="1600200"/>
          <a:ext cx="7772400" cy="4038600"/>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p:cNvSpPr txBox="1"/>
          <p:nvPr/>
        </p:nvSpPr>
        <p:spPr>
          <a:xfrm>
            <a:off x="762000" y="6334780"/>
            <a:ext cx="7543800" cy="523220"/>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US" sz="1400" dirty="0">
                <a:solidFill>
                  <a:schemeClr val="bg1"/>
                </a:solidFill>
              </a:rPr>
              <a:t>Source:  </a:t>
            </a:r>
            <a:r>
              <a:rPr lang="en-US" sz="1400" dirty="0" err="1">
                <a:solidFill>
                  <a:schemeClr val="bg1"/>
                </a:solidFill>
              </a:rPr>
              <a:t>DataQuick</a:t>
            </a:r>
            <a:r>
              <a:rPr lang="en-US" sz="1400" dirty="0">
                <a:solidFill>
                  <a:schemeClr val="bg1"/>
                </a:solidFill>
              </a:rPr>
              <a:t>, California Home Sale </a:t>
            </a:r>
            <a:r>
              <a:rPr lang="en-US" sz="1400" dirty="0" smtClean="0">
                <a:solidFill>
                  <a:schemeClr val="bg1"/>
                </a:solidFill>
              </a:rPr>
              <a:t>Activity,</a:t>
            </a:r>
            <a:endParaRPr lang="en-US" sz="1400" dirty="0">
              <a:solidFill>
                <a:schemeClr val="bg1"/>
              </a:solidFill>
            </a:endParaRPr>
          </a:p>
          <a:p>
            <a:pPr algn="ctr"/>
            <a:r>
              <a:rPr lang="en-US" sz="1400" dirty="0">
                <a:solidFill>
                  <a:schemeClr val="bg1"/>
                </a:solidFill>
              </a:rPr>
              <a:t>http://dqnews.com/</a:t>
            </a:r>
          </a:p>
        </p:txBody>
      </p:sp>
    </p:spTree>
    <p:extLst>
      <p:ext uri="{BB962C8B-B14F-4D97-AF65-F5344CB8AC3E}">
        <p14:creationId xmlns:p14="http://schemas.microsoft.com/office/powerpoint/2010/main" val="3828784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Home Ownership and Prices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016625274"/>
              </p:ext>
            </p:extLst>
          </p:nvPr>
        </p:nvGraphicFramePr>
        <p:xfrm>
          <a:off x="457200" y="1295400"/>
          <a:ext cx="8001000" cy="4038600"/>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p:cNvSpPr txBox="1"/>
          <p:nvPr/>
        </p:nvSpPr>
        <p:spPr>
          <a:xfrm>
            <a:off x="762000" y="6334780"/>
            <a:ext cx="7543800" cy="523220"/>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US" sz="1400" dirty="0">
                <a:solidFill>
                  <a:schemeClr val="bg1"/>
                </a:solidFill>
              </a:rPr>
              <a:t>Source:  </a:t>
            </a:r>
            <a:r>
              <a:rPr lang="en-US" sz="1400" dirty="0" err="1">
                <a:solidFill>
                  <a:schemeClr val="bg1"/>
                </a:solidFill>
              </a:rPr>
              <a:t>DataQuick</a:t>
            </a:r>
            <a:r>
              <a:rPr lang="en-US" sz="1400" dirty="0">
                <a:solidFill>
                  <a:schemeClr val="bg1"/>
                </a:solidFill>
              </a:rPr>
              <a:t>, California Home </a:t>
            </a:r>
            <a:r>
              <a:rPr lang="en-US" sz="1400" dirty="0" smtClean="0">
                <a:solidFill>
                  <a:schemeClr val="bg1"/>
                </a:solidFill>
              </a:rPr>
              <a:t>Sale Activity,</a:t>
            </a:r>
            <a:endParaRPr lang="en-US" sz="1400" dirty="0">
              <a:solidFill>
                <a:schemeClr val="bg1"/>
              </a:solidFill>
            </a:endParaRPr>
          </a:p>
          <a:p>
            <a:pPr algn="ctr"/>
            <a:r>
              <a:rPr lang="en-US" sz="1400" dirty="0">
                <a:solidFill>
                  <a:schemeClr val="bg1"/>
                </a:solidFill>
              </a:rPr>
              <a:t>http://dqnews.com/</a:t>
            </a:r>
          </a:p>
        </p:txBody>
      </p:sp>
    </p:spTree>
    <p:extLst>
      <p:ext uri="{BB962C8B-B14F-4D97-AF65-F5344CB8AC3E}">
        <p14:creationId xmlns:p14="http://schemas.microsoft.com/office/powerpoint/2010/main" val="74912909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Home Ownership and Prices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226650925"/>
              </p:ext>
            </p:extLst>
          </p:nvPr>
        </p:nvGraphicFramePr>
        <p:xfrm>
          <a:off x="457200" y="1295400"/>
          <a:ext cx="8001000" cy="4343400"/>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p:cNvSpPr txBox="1"/>
          <p:nvPr/>
        </p:nvSpPr>
        <p:spPr>
          <a:xfrm>
            <a:off x="762000" y="6334780"/>
            <a:ext cx="7543800" cy="523220"/>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US" sz="1400" dirty="0">
                <a:solidFill>
                  <a:schemeClr val="bg1"/>
                </a:solidFill>
              </a:rPr>
              <a:t>Source:  </a:t>
            </a:r>
            <a:r>
              <a:rPr lang="en-US" sz="1400" dirty="0" err="1">
                <a:solidFill>
                  <a:schemeClr val="bg1"/>
                </a:solidFill>
              </a:rPr>
              <a:t>DataQuick</a:t>
            </a:r>
            <a:r>
              <a:rPr lang="en-US" sz="1400" dirty="0">
                <a:solidFill>
                  <a:schemeClr val="bg1"/>
                </a:solidFill>
              </a:rPr>
              <a:t>, California Home </a:t>
            </a:r>
            <a:r>
              <a:rPr lang="en-US" sz="1400" dirty="0" smtClean="0">
                <a:solidFill>
                  <a:schemeClr val="bg1"/>
                </a:solidFill>
              </a:rPr>
              <a:t>Sale Activity and California Foreclosures,</a:t>
            </a:r>
            <a:endParaRPr lang="en-US" sz="1400" dirty="0">
              <a:solidFill>
                <a:schemeClr val="bg1"/>
              </a:solidFill>
            </a:endParaRPr>
          </a:p>
          <a:p>
            <a:pPr algn="ctr"/>
            <a:r>
              <a:rPr lang="en-US" sz="1400" dirty="0">
                <a:solidFill>
                  <a:schemeClr val="bg1"/>
                </a:solidFill>
              </a:rPr>
              <a:t>http://dqnews.com/</a:t>
            </a:r>
          </a:p>
        </p:txBody>
      </p:sp>
    </p:spTree>
    <p:extLst>
      <p:ext uri="{BB962C8B-B14F-4D97-AF65-F5344CB8AC3E}">
        <p14:creationId xmlns:p14="http://schemas.microsoft.com/office/powerpoint/2010/main" val="381412209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Housing Affordability</a:t>
            </a:r>
          </a:p>
        </p:txBody>
      </p:sp>
      <p:sp>
        <p:nvSpPr>
          <p:cNvPr id="5" name="TextBox 4"/>
          <p:cNvSpPr txBox="1"/>
          <p:nvPr/>
        </p:nvSpPr>
        <p:spPr>
          <a:xfrm>
            <a:off x="762000" y="6334780"/>
            <a:ext cx="7543800" cy="523220"/>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US" sz="1400" dirty="0" smtClean="0">
                <a:solidFill>
                  <a:schemeClr val="bg1"/>
                </a:solidFill>
              </a:rPr>
              <a:t>Sources:  1) National Low Income Housing Coalition Out of Reach Reports, </a:t>
            </a:r>
            <a:r>
              <a:rPr lang="en-US" sz="1400" dirty="0">
                <a:solidFill>
                  <a:schemeClr val="bg1"/>
                </a:solidFill>
              </a:rPr>
              <a:t>http://</a:t>
            </a:r>
            <a:r>
              <a:rPr lang="en-US" sz="1400" dirty="0" smtClean="0">
                <a:solidFill>
                  <a:schemeClr val="bg1"/>
                </a:solidFill>
              </a:rPr>
              <a:t>nlihc.org/oor/; </a:t>
            </a:r>
          </a:p>
          <a:p>
            <a:pPr algn="ctr"/>
            <a:r>
              <a:rPr lang="en-US" sz="1400" dirty="0" smtClean="0">
                <a:solidFill>
                  <a:schemeClr val="bg1"/>
                </a:solidFill>
              </a:rPr>
              <a:t>2) American Community Survey, Total Housing Units and Vacancy Status, http</a:t>
            </a:r>
            <a:r>
              <a:rPr lang="en-US" sz="1400" dirty="0">
                <a:solidFill>
                  <a:schemeClr val="bg1"/>
                </a:solidFill>
              </a:rPr>
              <a:t>://factfinder2.census.gov</a:t>
            </a:r>
            <a:r>
              <a:rPr lang="en-US" sz="1400" dirty="0" smtClean="0">
                <a:solidFill>
                  <a:schemeClr val="bg1"/>
                </a:solidFill>
              </a:rPr>
              <a:t>/.</a:t>
            </a:r>
            <a:endParaRPr lang="en-US" sz="1400" dirty="0">
              <a:solidFill>
                <a:schemeClr val="bg1"/>
              </a:solidFill>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499130308"/>
              </p:ext>
            </p:extLst>
          </p:nvPr>
        </p:nvGraphicFramePr>
        <p:xfrm>
          <a:off x="457200" y="1524000"/>
          <a:ext cx="8001000" cy="3810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189082794"/>
      </p:ext>
    </p:extLst>
  </p:cSld>
  <p:clrMapOvr>
    <a:masterClrMapping/>
  </p:clrMapOvr>
  <p:timing>
    <p:tnLst>
      <p:par>
        <p:cTn id="1" dur="indefinite" restart="never" nodeType="tmRoot"/>
      </p:par>
    </p:tnLst>
  </p:timing>
</p:sld>
</file>

<file path=ppt/theme/theme1.xml><?xml version="1.0" encoding="utf-8"?>
<a:theme xmlns:a="http://schemas.openxmlformats.org/drawingml/2006/main" name="Urban Pop">
  <a:themeElements>
    <a:clrScheme name="Urban Pop">
      <a:dk1>
        <a:srgbClr val="000000"/>
      </a:dk1>
      <a:lt1>
        <a:srgbClr val="FFFFFF"/>
      </a:lt1>
      <a:dk2>
        <a:srgbClr val="282828"/>
      </a:dk2>
      <a:lt2>
        <a:srgbClr val="D4D4D4"/>
      </a:lt2>
      <a:accent1>
        <a:srgbClr val="86CE24"/>
      </a:accent1>
      <a:accent2>
        <a:srgbClr val="00A2E6"/>
      </a:accent2>
      <a:accent3>
        <a:srgbClr val="FAC810"/>
      </a:accent3>
      <a:accent4>
        <a:srgbClr val="7D8F8C"/>
      </a:accent4>
      <a:accent5>
        <a:srgbClr val="D06B20"/>
      </a:accent5>
      <a:accent6>
        <a:srgbClr val="958B8B"/>
      </a:accent6>
      <a:hlink>
        <a:srgbClr val="FF9900"/>
      </a:hlink>
      <a:folHlink>
        <a:srgbClr val="969696"/>
      </a:folHlink>
    </a:clrScheme>
    <a:fontScheme name="Urban Pop">
      <a:maj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Urban Pop">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2700" cap="flat" cmpd="sng" algn="ctr">
          <a:solidFill>
            <a:schemeClr val="phClr"/>
          </a:solidFill>
          <a:prstDash val="solid"/>
        </a:ln>
        <a:ln w="15875"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1909" dir="5400000" rotWithShape="0">
              <a:srgbClr val="000000">
                <a:alpha val="40000"/>
              </a:srgbClr>
            </a:outerShdw>
          </a:effectLst>
        </a:effectStyle>
        <a:effectStyle>
          <a:effectLst>
            <a:outerShdw blurRad="50800" dist="38100" dir="5400000" rotWithShape="0">
              <a:srgbClr val="000000">
                <a:alpha val="58000"/>
              </a:srgbClr>
            </a:outerShdw>
          </a:effectLst>
          <a:scene3d>
            <a:camera prst="orthographicFront">
              <a:rot lat="0" lon="0" rev="0"/>
            </a:camera>
            <a:lightRig rig="flat" dir="t"/>
          </a:scene3d>
          <a:sp3d contourW="15875">
            <a:bevelT w="95250" h="127000"/>
            <a:contourClr>
              <a:schemeClr val="phClr">
                <a:shade val="30000"/>
              </a:schemeClr>
            </a:contourClr>
          </a:sp3d>
        </a:effectStyle>
      </a:effectStyleLst>
      <a:bgFillStyleLst>
        <a:solidFill>
          <a:schemeClr val="phClr"/>
        </a:solidFill>
        <a:gradFill rotWithShape="1">
          <a:gsLst>
            <a:gs pos="0">
              <a:schemeClr val="phClr">
                <a:tint val="95000"/>
                <a:shade val="100000"/>
                <a:alpha val="100000"/>
                <a:satMod val="100000"/>
                <a:lumMod val="100000"/>
              </a:schemeClr>
            </a:gs>
            <a:gs pos="9000">
              <a:schemeClr val="phClr">
                <a:tint val="90000"/>
                <a:shade val="100000"/>
                <a:alpha val="100000"/>
                <a:satMod val="100000"/>
                <a:lumMod val="100000"/>
              </a:schemeClr>
            </a:gs>
            <a:gs pos="34000">
              <a:schemeClr val="phClr">
                <a:tint val="83000"/>
                <a:shade val="100000"/>
                <a:alpha val="100000"/>
                <a:satMod val="100000"/>
                <a:lumMod val="100000"/>
              </a:schemeClr>
            </a:gs>
            <a:gs pos="62000">
              <a:schemeClr val="phClr">
                <a:tint val="85000"/>
                <a:shade val="100000"/>
                <a:alpha val="100000"/>
                <a:satMod val="100000"/>
                <a:lumMod val="100000"/>
              </a:schemeClr>
            </a:gs>
            <a:gs pos="90000">
              <a:schemeClr val="phClr">
                <a:tint val="92000"/>
                <a:shade val="100000"/>
                <a:alpha val="100000"/>
                <a:satMod val="100000"/>
                <a:lumMod val="90000"/>
              </a:schemeClr>
            </a:gs>
            <a:gs pos="100000">
              <a:schemeClr val="phClr">
                <a:tint val="85000"/>
                <a:shade val="100000"/>
                <a:alpha val="100000"/>
                <a:satMod val="100000"/>
                <a:lumMod val="100000"/>
              </a:schemeClr>
            </a:gs>
          </a:gsLst>
          <a:lin ang="5400000" scaled="1"/>
        </a:gradFill>
        <a:gradFill rotWithShape="1">
          <a:gsLst>
            <a:gs pos="0">
              <a:schemeClr val="phClr">
                <a:tint val="78000"/>
              </a:schemeClr>
            </a:gs>
            <a:gs pos="100000">
              <a:schemeClr val="phClr">
                <a:tint val="95000"/>
                <a:shade val="98000"/>
                <a:lumMod val="80000"/>
              </a:schemeClr>
            </a:gs>
          </a:gsLst>
          <a:path path="circle">
            <a:fillToRect l="50000" t="100000" r="10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TC101859868[[fn=Thermal]]</Template>
  <TotalTime>522</TotalTime>
  <Words>1243</Words>
  <Application>Microsoft Office PowerPoint</Application>
  <PresentationFormat>On-screen Show (4:3)</PresentationFormat>
  <Paragraphs>189</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Urban Pop</vt:lpstr>
      <vt:lpstr>State of the Housing:  Existing Conditions and Our Ability to Plan Future Regional Land Use for Creating Healthy &amp; Sustainable Communities</vt:lpstr>
      <vt:lpstr>Contents</vt:lpstr>
      <vt:lpstr> Areas of Urban &amp; Built-Up Land &amp; Housing Start Up </vt:lpstr>
      <vt:lpstr> Areas of Urban &amp; Built-Up Land &amp; Housing Start Up </vt:lpstr>
      <vt:lpstr> Home Ownership and Prices </vt:lpstr>
      <vt:lpstr>Home Ownership and Prices</vt:lpstr>
      <vt:lpstr>Home Ownership and Prices</vt:lpstr>
      <vt:lpstr>Home Ownership and Prices</vt:lpstr>
      <vt:lpstr>Housing Affordability</vt:lpstr>
      <vt:lpstr>Housing Affordability</vt:lpstr>
      <vt:lpstr>Housing Affordability</vt:lpstr>
      <vt:lpstr>Housing Affordability</vt:lpstr>
      <vt:lpstr>Housing Affordability</vt:lpstr>
      <vt:lpstr> Implication for the County, its Economy and Creation of Sustainable Communities  </vt:lpstr>
      <vt:lpstr>Implication for the County, its Economy and Creation of Sustainable Communities  </vt:lpstr>
      <vt:lpstr>Implication for the County, its Economy and Creation of Sustainable Communities </vt:lpstr>
      <vt:lpstr>The End</vt:lpstr>
    </vt:vector>
  </TitlesOfParts>
  <Company>California Lutheran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State of the Housing:  Our Ability to Plan Effectively the Future Regional Land Use That Embraces the Principles for Creating Healthy &amp; Sustainable Communities</dc:title>
  <dc:creator>Damooei, Jamshid</dc:creator>
  <cp:lastModifiedBy>Korchagin, Ruslan</cp:lastModifiedBy>
  <cp:revision>22</cp:revision>
  <dcterms:created xsi:type="dcterms:W3CDTF">2014-09-15T00:27:46Z</dcterms:created>
  <dcterms:modified xsi:type="dcterms:W3CDTF">2014-10-10T18:27:17Z</dcterms:modified>
</cp:coreProperties>
</file>