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14"/>
  </p:notesMasterIdLst>
  <p:sldIdLst>
    <p:sldId id="256" r:id="rId2"/>
    <p:sldId id="259" r:id="rId3"/>
    <p:sldId id="260" r:id="rId4"/>
    <p:sldId id="263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70" r:id="rId13"/>
  </p:sldIdLst>
  <p:sldSz cx="12192000" cy="6858000"/>
  <p:notesSz cx="6858000" cy="92964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Montserrat" panose="020B0604020202020204" charset="0"/>
      <p:regular r:id="rId19"/>
      <p:bold r:id="rId20"/>
      <p:italic r:id="rId21"/>
      <p:boldItalic r:id="rId22"/>
    </p:embeddedFont>
    <p:embeddedFont>
      <p:font typeface="Open Sans ExtraBold" panose="020B0604020202020204" charset="0"/>
      <p:bold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413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297180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:notes"/>
          <p:cNvSpPr txBox="1">
            <a:spLocks noGrp="1"/>
          </p:cNvSpPr>
          <p:nvPr>
            <p:ph type="body" idx="1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9:notes"/>
          <p:cNvSpPr txBox="1">
            <a:spLocks noGrp="1"/>
          </p:cNvSpPr>
          <p:nvPr>
            <p:ph type="body" idx="1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326" name="Google Shape;32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10:notes"/>
          <p:cNvSpPr txBox="1">
            <a:spLocks noGrp="1"/>
          </p:cNvSpPr>
          <p:nvPr>
            <p:ph type="body" idx="1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0:notes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c4b77fe74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gc4b77fe743_0_27:notes"/>
          <p:cNvSpPr txBox="1">
            <a:spLocks noGrp="1"/>
          </p:cNvSpPr>
          <p:nvPr>
            <p:ph type="body" idx="1"/>
          </p:nvPr>
        </p:nvSpPr>
        <p:spPr>
          <a:xfrm>
            <a:off x="685800" y="4473893"/>
            <a:ext cx="548640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gc4b77fe743_0_27:notes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800" cy="4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:notes"/>
          <p:cNvSpPr txBox="1">
            <a:spLocks noGrp="1"/>
          </p:cNvSpPr>
          <p:nvPr>
            <p:ph type="body" idx="1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:notes"/>
          <p:cNvSpPr txBox="1">
            <a:spLocks noGrp="1"/>
          </p:cNvSpPr>
          <p:nvPr>
            <p:ph type="body" idx="1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c60f5d5090_1_11:notes"/>
          <p:cNvSpPr txBox="1">
            <a:spLocks noGrp="1"/>
          </p:cNvSpPr>
          <p:nvPr>
            <p:ph type="body" idx="1"/>
          </p:nvPr>
        </p:nvSpPr>
        <p:spPr>
          <a:xfrm>
            <a:off x="685800" y="4473893"/>
            <a:ext cx="5486400" cy="366061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gc60f5d5090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c762d5046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c762d5046d_0_1:notes"/>
          <p:cNvSpPr txBox="1">
            <a:spLocks noGrp="1"/>
          </p:cNvSpPr>
          <p:nvPr>
            <p:ph type="body" idx="1"/>
          </p:nvPr>
        </p:nvSpPr>
        <p:spPr>
          <a:xfrm>
            <a:off x="685800" y="4473893"/>
            <a:ext cx="5486400" cy="366061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c762d5046d_0_1:notes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800" cy="466345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7:notes"/>
          <p:cNvSpPr txBox="1">
            <a:spLocks noGrp="1"/>
          </p:cNvSpPr>
          <p:nvPr>
            <p:ph type="body" idx="1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68" name="Google Shape;2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c60f5d5090_1_214:notes"/>
          <p:cNvSpPr txBox="1">
            <a:spLocks noGrp="1"/>
          </p:cNvSpPr>
          <p:nvPr>
            <p:ph type="body" idx="1"/>
          </p:nvPr>
        </p:nvSpPr>
        <p:spPr>
          <a:xfrm>
            <a:off x="685800" y="4473893"/>
            <a:ext cx="5486400" cy="366061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c60f5d5090_1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c60f5d5090_1_0:notes"/>
          <p:cNvSpPr txBox="1">
            <a:spLocks noGrp="1"/>
          </p:cNvSpPr>
          <p:nvPr>
            <p:ph type="body" idx="1"/>
          </p:nvPr>
        </p:nvSpPr>
        <p:spPr>
          <a:xfrm>
            <a:off x="685800" y="4473893"/>
            <a:ext cx="5486400" cy="366061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305" name="Google Shape;305;gc60f5d509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c473f20a60_0_0:notes"/>
          <p:cNvSpPr txBox="1">
            <a:spLocks noGrp="1"/>
          </p:cNvSpPr>
          <p:nvPr>
            <p:ph type="body" idx="1"/>
          </p:nvPr>
        </p:nvSpPr>
        <p:spPr>
          <a:xfrm>
            <a:off x="685800" y="4473893"/>
            <a:ext cx="5486400" cy="366061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gc473f20a6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>
            <a:spLocks noGrp="1"/>
          </p:cNvSpPr>
          <p:nvPr>
            <p:ph type="pic" idx="2"/>
          </p:nvPr>
        </p:nvSpPr>
        <p:spPr>
          <a:xfrm>
            <a:off x="9321800" y="6167120"/>
            <a:ext cx="2743200" cy="564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409954" y="0"/>
            <a:ext cx="7782046" cy="6858000"/>
          </a:xfrm>
          <a:prstGeom prst="rect">
            <a:avLst/>
          </a:prstGeom>
          <a:solidFill>
            <a:srgbClr val="3B23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2355" y="439838"/>
            <a:ext cx="10127848" cy="61461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>
            <a:spLocks noGrp="1"/>
          </p:cNvSpPr>
          <p:nvPr>
            <p:ph type="pic" idx="3"/>
          </p:nvPr>
        </p:nvSpPr>
        <p:spPr>
          <a:xfrm>
            <a:off x="7656974" y="5561984"/>
            <a:ext cx="2743200" cy="564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>
            <a:spLocks noGrp="1"/>
          </p:cNvSpPr>
          <p:nvPr>
            <p:ph type="pic" idx="4"/>
          </p:nvPr>
        </p:nvSpPr>
        <p:spPr>
          <a:xfrm>
            <a:off x="631825" y="752475"/>
            <a:ext cx="9937750" cy="5513388"/>
          </a:xfrm>
          <a:prstGeom prst="rect">
            <a:avLst/>
          </a:prstGeom>
          <a:solidFill>
            <a:srgbClr val="3B235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1508586" y="2992237"/>
            <a:ext cx="9144000" cy="1171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Open Sans ExtraBold"/>
              <a:buNone/>
              <a:defRPr sz="4400" b="1" i="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body" idx="1"/>
          </p:nvPr>
        </p:nvSpPr>
        <p:spPr>
          <a:xfrm>
            <a:off x="1539066" y="2524242"/>
            <a:ext cx="5257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body" idx="5"/>
          </p:nvPr>
        </p:nvSpPr>
        <p:spPr>
          <a:xfrm>
            <a:off x="1539066" y="4180941"/>
            <a:ext cx="5276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>
            <a:spLocks noGrp="1"/>
          </p:cNvSpPr>
          <p:nvPr>
            <p:ph type="pic" idx="6"/>
          </p:nvPr>
        </p:nvSpPr>
        <p:spPr>
          <a:xfrm>
            <a:off x="7698480" y="5564371"/>
            <a:ext cx="2743200" cy="564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8" name="Google Shape;158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70" name="Google Shape;170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1" name="Google Shape;17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Google Shape;177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8" name="Google Shape;17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et the Team">
  <p:cSld name="Meet the Team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4495800" y="270532"/>
            <a:ext cx="32004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5F"/>
              </a:buClr>
              <a:buSzPts val="4400"/>
              <a:buFont typeface="Open Sans ExtraBold"/>
              <a:buNone/>
              <a:defRPr b="1" i="0">
                <a:solidFill>
                  <a:srgbClr val="3B235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1" name="Google Shape;61;p5"/>
          <p:cNvCxnSpPr/>
          <p:nvPr/>
        </p:nvCxnSpPr>
        <p:spPr>
          <a:xfrm>
            <a:off x="2209800" y="1473546"/>
            <a:ext cx="7772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2" name="Google Shape;62;p5"/>
          <p:cNvSpPr/>
          <p:nvPr/>
        </p:nvSpPr>
        <p:spPr>
          <a:xfrm>
            <a:off x="0" y="2469935"/>
            <a:ext cx="12192000" cy="2154611"/>
          </a:xfrm>
          <a:prstGeom prst="rect">
            <a:avLst/>
          </a:prstGeom>
          <a:solidFill>
            <a:srgbClr val="3B23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B23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5"/>
          <p:cNvSpPr>
            <a:spLocks noGrp="1"/>
          </p:cNvSpPr>
          <p:nvPr>
            <p:ph type="pic" idx="2"/>
          </p:nvPr>
        </p:nvSpPr>
        <p:spPr>
          <a:xfrm>
            <a:off x="8610600" y="2146958"/>
            <a:ext cx="2244034" cy="2800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5"/>
          <p:cNvSpPr>
            <a:spLocks noGrp="1"/>
          </p:cNvSpPr>
          <p:nvPr>
            <p:ph type="pic" idx="3"/>
          </p:nvPr>
        </p:nvSpPr>
        <p:spPr>
          <a:xfrm>
            <a:off x="4973983" y="2146958"/>
            <a:ext cx="2244034" cy="2800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>
            <a:spLocks noGrp="1"/>
          </p:cNvSpPr>
          <p:nvPr>
            <p:ph type="pic" idx="4"/>
          </p:nvPr>
        </p:nvSpPr>
        <p:spPr>
          <a:xfrm>
            <a:off x="1337366" y="2146958"/>
            <a:ext cx="2244034" cy="2800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body" idx="1"/>
          </p:nvPr>
        </p:nvSpPr>
        <p:spPr>
          <a:xfrm>
            <a:off x="1346442" y="5068148"/>
            <a:ext cx="224403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C2260"/>
              </a:buClr>
              <a:buSzPts val="2200"/>
              <a:buNone/>
              <a:defRPr sz="2200">
                <a:solidFill>
                  <a:srgbClr val="3C22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body" idx="5"/>
          </p:nvPr>
        </p:nvSpPr>
        <p:spPr>
          <a:xfrm>
            <a:off x="1337366" y="5528029"/>
            <a:ext cx="2244034" cy="518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body" idx="6"/>
          </p:nvPr>
        </p:nvSpPr>
        <p:spPr>
          <a:xfrm>
            <a:off x="4983059" y="5068148"/>
            <a:ext cx="224403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C2260"/>
              </a:buClr>
              <a:buSzPts val="2200"/>
              <a:buNone/>
              <a:defRPr sz="2200">
                <a:solidFill>
                  <a:srgbClr val="3C22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5"/>
          <p:cNvSpPr txBox="1">
            <a:spLocks noGrp="1"/>
          </p:cNvSpPr>
          <p:nvPr>
            <p:ph type="body" idx="7"/>
          </p:nvPr>
        </p:nvSpPr>
        <p:spPr>
          <a:xfrm>
            <a:off x="4973983" y="5528029"/>
            <a:ext cx="2244034" cy="518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5"/>
          <p:cNvSpPr txBox="1">
            <a:spLocks noGrp="1"/>
          </p:cNvSpPr>
          <p:nvPr>
            <p:ph type="body" idx="8"/>
          </p:nvPr>
        </p:nvSpPr>
        <p:spPr>
          <a:xfrm>
            <a:off x="8609444" y="5068148"/>
            <a:ext cx="224403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C2260"/>
              </a:buClr>
              <a:buSzPts val="2200"/>
              <a:buNone/>
              <a:defRPr sz="2200">
                <a:solidFill>
                  <a:srgbClr val="3C22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5"/>
          <p:cNvSpPr txBox="1">
            <a:spLocks noGrp="1"/>
          </p:cNvSpPr>
          <p:nvPr>
            <p:ph type="body" idx="9"/>
          </p:nvPr>
        </p:nvSpPr>
        <p:spPr>
          <a:xfrm>
            <a:off x="8600368" y="5528029"/>
            <a:ext cx="2244034" cy="518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>
            <a:spLocks noGrp="1"/>
          </p:cNvSpPr>
          <p:nvPr>
            <p:ph type="pic" idx="13"/>
          </p:nvPr>
        </p:nvSpPr>
        <p:spPr>
          <a:xfrm>
            <a:off x="9321800" y="6213171"/>
            <a:ext cx="2743200" cy="518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1516042" y="1977331"/>
            <a:ext cx="2253110" cy="2800564"/>
          </a:xfrm>
          <a:prstGeom prst="rect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ffice Intro">
  <p:cSld name="Office Intr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"/>
          <p:cNvSpPr/>
          <p:nvPr/>
        </p:nvSpPr>
        <p:spPr>
          <a:xfrm>
            <a:off x="0" y="3846790"/>
            <a:ext cx="12192000" cy="2154611"/>
          </a:xfrm>
          <a:prstGeom prst="rect">
            <a:avLst/>
          </a:prstGeom>
          <a:solidFill>
            <a:srgbClr val="3B23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B23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6"/>
          <p:cNvSpPr>
            <a:spLocks noGrp="1"/>
          </p:cNvSpPr>
          <p:nvPr>
            <p:ph type="pic" idx="2"/>
          </p:nvPr>
        </p:nvSpPr>
        <p:spPr>
          <a:xfrm>
            <a:off x="9321800" y="6213171"/>
            <a:ext cx="2743200" cy="518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6"/>
          <p:cNvSpPr>
            <a:spLocks noGrp="1"/>
          </p:cNvSpPr>
          <p:nvPr>
            <p:ph type="pic" idx="3"/>
          </p:nvPr>
        </p:nvSpPr>
        <p:spPr>
          <a:xfrm>
            <a:off x="577850" y="0"/>
            <a:ext cx="40894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5245100" y="328009"/>
            <a:ext cx="56769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4400"/>
              <a:buFont typeface="Open Sans ExtraBold"/>
              <a:buNone/>
              <a:defRPr sz="4400" b="1" i="0">
                <a:solidFill>
                  <a:srgbClr val="3B236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6"/>
          <p:cNvSpPr txBox="1">
            <a:spLocks noGrp="1"/>
          </p:cNvSpPr>
          <p:nvPr>
            <p:ph type="body" idx="1"/>
          </p:nvPr>
        </p:nvSpPr>
        <p:spPr>
          <a:xfrm>
            <a:off x="5245100" y="1865342"/>
            <a:ext cx="4634754" cy="1626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Slide Dash">
  <p:cSld name="General Slide Dash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"/>
          <p:cNvSpPr/>
          <p:nvPr/>
        </p:nvSpPr>
        <p:spPr>
          <a:xfrm>
            <a:off x="0" y="0"/>
            <a:ext cx="7037408" cy="6857997"/>
          </a:xfrm>
          <a:prstGeom prst="rect">
            <a:avLst/>
          </a:prstGeom>
          <a:solidFill>
            <a:srgbClr val="3B23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B23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7"/>
          <p:cNvSpPr>
            <a:spLocks noGrp="1"/>
          </p:cNvSpPr>
          <p:nvPr>
            <p:ph type="pic" idx="2"/>
          </p:nvPr>
        </p:nvSpPr>
        <p:spPr>
          <a:xfrm>
            <a:off x="6096000" y="431321"/>
            <a:ext cx="5739442" cy="611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body" idx="1"/>
          </p:nvPr>
        </p:nvSpPr>
        <p:spPr>
          <a:xfrm>
            <a:off x="765864" y="728799"/>
            <a:ext cx="4553027" cy="1409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 b="1" i="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7"/>
          <p:cNvSpPr txBox="1">
            <a:spLocks noGrp="1"/>
          </p:cNvSpPr>
          <p:nvPr>
            <p:ph type="body" idx="3"/>
          </p:nvPr>
        </p:nvSpPr>
        <p:spPr>
          <a:xfrm>
            <a:off x="765864" y="2364285"/>
            <a:ext cx="4553027" cy="3994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9" name="Google Shape;89;p7"/>
          <p:cNvSpPr>
            <a:spLocks noGrp="1"/>
          </p:cNvSpPr>
          <p:nvPr>
            <p:ph type="pic" idx="4"/>
          </p:nvPr>
        </p:nvSpPr>
        <p:spPr>
          <a:xfrm>
            <a:off x="9321800" y="6167120"/>
            <a:ext cx="2743200" cy="564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plit Example">
  <p:cSld name="Two Split Examp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8"/>
          <p:cNvSpPr/>
          <p:nvPr/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rgbClr val="3B235F"/>
          </a:solidFill>
          <a:ln w="12700" cap="flat" cmpd="sng">
            <a:solidFill>
              <a:srgbClr val="3B235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8"/>
          <p:cNvSpPr txBox="1">
            <a:spLocks noGrp="1"/>
          </p:cNvSpPr>
          <p:nvPr>
            <p:ph type="body" idx="1"/>
          </p:nvPr>
        </p:nvSpPr>
        <p:spPr>
          <a:xfrm>
            <a:off x="6305550" y="1321159"/>
            <a:ext cx="4634754" cy="1626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4" name="Google Shape;94;p8"/>
          <p:cNvSpPr/>
          <p:nvPr/>
        </p:nvSpPr>
        <p:spPr>
          <a:xfrm flipH="1">
            <a:off x="3692106" y="0"/>
            <a:ext cx="2403894" cy="3429000"/>
          </a:xfrm>
          <a:prstGeom prst="rtTriangle">
            <a:avLst/>
          </a:prstGeom>
          <a:solidFill>
            <a:srgbClr val="3B235F"/>
          </a:solidFill>
          <a:ln w="12700" cap="flat" cmpd="sng">
            <a:solidFill>
              <a:srgbClr val="3B235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8"/>
          <p:cNvSpPr txBox="1">
            <a:spLocks noGrp="1"/>
          </p:cNvSpPr>
          <p:nvPr>
            <p:ph type="body" idx="3"/>
          </p:nvPr>
        </p:nvSpPr>
        <p:spPr>
          <a:xfrm>
            <a:off x="6305550" y="428353"/>
            <a:ext cx="5219700" cy="652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 i="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8"/>
          <p:cNvSpPr/>
          <p:nvPr/>
        </p:nvSpPr>
        <p:spPr>
          <a:xfrm>
            <a:off x="-14288" y="3429000"/>
            <a:ext cx="6096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8"/>
          <p:cNvSpPr txBox="1">
            <a:spLocks noGrp="1"/>
          </p:cNvSpPr>
          <p:nvPr>
            <p:ph type="body" idx="4"/>
          </p:nvPr>
        </p:nvSpPr>
        <p:spPr>
          <a:xfrm>
            <a:off x="209550" y="4750159"/>
            <a:ext cx="4634754" cy="1626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8" name="Google Shape;98;p8"/>
          <p:cNvSpPr txBox="1">
            <a:spLocks noGrp="1"/>
          </p:cNvSpPr>
          <p:nvPr>
            <p:ph type="body" idx="5"/>
          </p:nvPr>
        </p:nvSpPr>
        <p:spPr>
          <a:xfrm>
            <a:off x="209550" y="3857353"/>
            <a:ext cx="5219700" cy="652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 b="1" i="0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8"/>
          <p:cNvSpPr>
            <a:spLocks noGrp="1"/>
          </p:cNvSpPr>
          <p:nvPr>
            <p:ph type="pic" idx="6"/>
          </p:nvPr>
        </p:nvSpPr>
        <p:spPr>
          <a:xfrm>
            <a:off x="6073356" y="3429000"/>
            <a:ext cx="6096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8"/>
          <p:cNvSpPr/>
          <p:nvPr/>
        </p:nvSpPr>
        <p:spPr>
          <a:xfrm rot="10800000" flipH="1">
            <a:off x="6096000" y="3442855"/>
            <a:ext cx="2403894" cy="34290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 Impact">
  <p:cSld name="High Impac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" name="Google Shape;105;p9"/>
          <p:cNvSpPr/>
          <p:nvPr/>
        </p:nvSpPr>
        <p:spPr>
          <a:xfrm rot="-1803081">
            <a:off x="6786360" y="-3254558"/>
            <a:ext cx="6782714" cy="11339578"/>
          </a:xfrm>
          <a:prstGeom prst="rect">
            <a:avLst/>
          </a:prstGeom>
          <a:solidFill>
            <a:srgbClr val="3B23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9"/>
          <p:cNvSpPr>
            <a:spLocks noGrp="1"/>
          </p:cNvSpPr>
          <p:nvPr>
            <p:ph type="pic" idx="2"/>
          </p:nvPr>
        </p:nvSpPr>
        <p:spPr>
          <a:xfrm>
            <a:off x="635432" y="643944"/>
            <a:ext cx="10566762" cy="5512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9"/>
          <p:cNvSpPr txBox="1">
            <a:spLocks noGrp="1"/>
          </p:cNvSpPr>
          <p:nvPr>
            <p:ph type="body" idx="1"/>
          </p:nvPr>
        </p:nvSpPr>
        <p:spPr>
          <a:xfrm>
            <a:off x="981074" y="2423398"/>
            <a:ext cx="4553027" cy="2321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5F"/>
              </a:buClr>
              <a:buSzPts val="6600"/>
              <a:buNone/>
              <a:defRPr sz="6600" b="1" i="0">
                <a:solidFill>
                  <a:srgbClr val="3B235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9"/>
          <p:cNvSpPr txBox="1">
            <a:spLocks noGrp="1"/>
          </p:cNvSpPr>
          <p:nvPr>
            <p:ph type="body" idx="3"/>
          </p:nvPr>
        </p:nvSpPr>
        <p:spPr>
          <a:xfrm>
            <a:off x="5542963" y="2652200"/>
            <a:ext cx="4634754" cy="1863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5F"/>
              </a:buClr>
              <a:buSzPts val="1600"/>
              <a:buNone/>
              <a:defRPr sz="1600">
                <a:solidFill>
                  <a:srgbClr val="3B235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9" name="Google Shape;109;p9"/>
          <p:cNvSpPr>
            <a:spLocks noGrp="1"/>
          </p:cNvSpPr>
          <p:nvPr>
            <p:ph type="pic" idx="4"/>
          </p:nvPr>
        </p:nvSpPr>
        <p:spPr>
          <a:xfrm>
            <a:off x="9321800" y="6167121"/>
            <a:ext cx="2396342" cy="464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Layout">
  <p:cSld name="General Layou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0"/>
          <p:cNvSpPr/>
          <p:nvPr/>
        </p:nvSpPr>
        <p:spPr>
          <a:xfrm>
            <a:off x="0" y="0"/>
            <a:ext cx="6122276" cy="6857997"/>
          </a:xfrm>
          <a:prstGeom prst="rect">
            <a:avLst/>
          </a:prstGeom>
          <a:solidFill>
            <a:srgbClr val="3B23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B23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0"/>
          <p:cNvSpPr txBox="1">
            <a:spLocks noGrp="1"/>
          </p:cNvSpPr>
          <p:nvPr>
            <p:ph type="body" idx="1"/>
          </p:nvPr>
        </p:nvSpPr>
        <p:spPr>
          <a:xfrm>
            <a:off x="678766" y="867103"/>
            <a:ext cx="4059489" cy="113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 b="1" i="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0"/>
          <p:cNvSpPr txBox="1">
            <a:spLocks noGrp="1"/>
          </p:cNvSpPr>
          <p:nvPr>
            <p:ph type="body" idx="2"/>
          </p:nvPr>
        </p:nvSpPr>
        <p:spPr>
          <a:xfrm>
            <a:off x="678766" y="2302666"/>
            <a:ext cx="4634754" cy="368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6" name="Google Shape;116;p10"/>
          <p:cNvSpPr>
            <a:spLocks noGrp="1"/>
          </p:cNvSpPr>
          <p:nvPr>
            <p:ph type="pic" idx="3"/>
          </p:nvPr>
        </p:nvSpPr>
        <p:spPr>
          <a:xfrm>
            <a:off x="9321800" y="6167120"/>
            <a:ext cx="2743200" cy="564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isher">
  <p:cSld name="Finisher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1" name="Google Shape;121;p11"/>
          <p:cNvSpPr txBox="1"/>
          <p:nvPr/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10/13/20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1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1"/>
          <p:cNvSpPr txBox="1"/>
          <p:nvPr/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10/13/20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1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11"/>
          <p:cNvSpPr txBox="1">
            <a:spLocks noGrp="1"/>
          </p:cNvSpPr>
          <p:nvPr>
            <p:ph type="title"/>
          </p:nvPr>
        </p:nvSpPr>
        <p:spPr>
          <a:xfrm>
            <a:off x="3401406" y="980132"/>
            <a:ext cx="5389179" cy="691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ExtraBold"/>
              <a:buNone/>
              <a:defRPr sz="2400" b="1" i="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body" idx="1"/>
          </p:nvPr>
        </p:nvSpPr>
        <p:spPr>
          <a:xfrm>
            <a:off x="2573177" y="1919857"/>
            <a:ext cx="7045636" cy="3246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28" name="Google Shape;128;p11"/>
          <p:cNvCxnSpPr/>
          <p:nvPr/>
        </p:nvCxnSpPr>
        <p:spPr>
          <a:xfrm>
            <a:off x="2663252" y="5501390"/>
            <a:ext cx="6865495" cy="0"/>
          </a:xfrm>
          <a:prstGeom prst="straightConnector1">
            <a:avLst/>
          </a:prstGeom>
          <a:noFill/>
          <a:ln w="508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9" name="Google Shape;129;p11"/>
          <p:cNvSpPr>
            <a:spLocks noGrp="1"/>
          </p:cNvSpPr>
          <p:nvPr>
            <p:ph type="pic" idx="3"/>
          </p:nvPr>
        </p:nvSpPr>
        <p:spPr>
          <a:xfrm>
            <a:off x="9321800" y="6167120"/>
            <a:ext cx="2743200" cy="564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lank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2"/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 t="612" b="602"/>
          <a:stretch/>
        </p:blipFill>
        <p:spPr>
          <a:xfrm>
            <a:off x="357325" y="752450"/>
            <a:ext cx="9937800" cy="5513400"/>
          </a:xfrm>
          <a:prstGeom prst="rect">
            <a:avLst/>
          </a:prstGeom>
          <a:solidFill>
            <a:srgbClr val="3B235F"/>
          </a:solidFill>
          <a:ln>
            <a:noFill/>
          </a:ln>
        </p:spPr>
      </p:pic>
      <p:sp>
        <p:nvSpPr>
          <p:cNvPr id="198" name="Google Shape;198;p22"/>
          <p:cNvSpPr/>
          <p:nvPr/>
        </p:nvSpPr>
        <p:spPr>
          <a:xfrm>
            <a:off x="357325" y="752450"/>
            <a:ext cx="9937800" cy="5513400"/>
          </a:xfrm>
          <a:prstGeom prst="rect">
            <a:avLst/>
          </a:prstGeom>
          <a:solidFill>
            <a:srgbClr val="3B235F">
              <a:alpha val="5372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2"/>
          <p:cNvSpPr txBox="1">
            <a:spLocks noGrp="1"/>
          </p:cNvSpPr>
          <p:nvPr>
            <p:ph type="ctrTitle"/>
          </p:nvPr>
        </p:nvSpPr>
        <p:spPr>
          <a:xfrm>
            <a:off x="1981674" y="3841800"/>
            <a:ext cx="7659475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Open Sans ExtraBold"/>
              <a:buNone/>
            </a:pPr>
            <a:r>
              <a:rPr lang="en-US" sz="6000" b="0" dirty="0"/>
              <a:t>Oxford Program 2026</a:t>
            </a:r>
            <a:endParaRPr sz="6000" dirty="0"/>
          </a:p>
        </p:txBody>
      </p:sp>
      <p:sp>
        <p:nvSpPr>
          <p:cNvPr id="200" name="Google Shape;200;p22"/>
          <p:cNvSpPr txBox="1">
            <a:spLocks noGrp="1"/>
          </p:cNvSpPr>
          <p:nvPr>
            <p:ph type="body" idx="1"/>
          </p:nvPr>
        </p:nvSpPr>
        <p:spPr>
          <a:xfrm>
            <a:off x="2081592" y="2405113"/>
            <a:ext cx="52578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 dirty="0"/>
              <a:t>Office of Education Abroad</a:t>
            </a:r>
            <a:endParaRPr dirty="0"/>
          </a:p>
        </p:txBody>
      </p:sp>
      <p:pic>
        <p:nvPicPr>
          <p:cNvPr id="201" name="Google Shape;201;p22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39392" y="5436668"/>
            <a:ext cx="2683056" cy="57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3"/>
          <p:cNvSpPr txBox="1">
            <a:spLocks noGrp="1"/>
          </p:cNvSpPr>
          <p:nvPr>
            <p:ph type="body" idx="1"/>
          </p:nvPr>
        </p:nvSpPr>
        <p:spPr>
          <a:xfrm>
            <a:off x="678775" y="275973"/>
            <a:ext cx="4059600" cy="17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rPr lang="en-US"/>
              <a:t>Costs of Attendance</a:t>
            </a:r>
            <a:endParaRPr/>
          </a:p>
        </p:txBody>
      </p:sp>
      <p:sp>
        <p:nvSpPr>
          <p:cNvPr id="329" name="Google Shape;329;p33"/>
          <p:cNvSpPr txBox="1">
            <a:spLocks noGrp="1"/>
          </p:cNvSpPr>
          <p:nvPr>
            <p:ph type="body" idx="2"/>
          </p:nvPr>
        </p:nvSpPr>
        <p:spPr>
          <a:xfrm>
            <a:off x="678776" y="1862775"/>
            <a:ext cx="5166900" cy="3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sz="2400" b="1" dirty="0">
                <a:solidFill>
                  <a:schemeClr val="accent4"/>
                </a:solidFill>
              </a:rPr>
              <a:t>Cal Lutheran Tuition:</a:t>
            </a:r>
            <a:r>
              <a:rPr lang="en-US" sz="2400" dirty="0"/>
              <a:t> All financial aid you receive is transferable (not including work study)</a:t>
            </a: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sz="2400" b="1" dirty="0">
                <a:solidFill>
                  <a:schemeClr val="accent4"/>
                </a:solidFill>
              </a:rPr>
              <a:t>Housing:</a:t>
            </a:r>
            <a:r>
              <a:rPr lang="en-US" sz="2400" dirty="0"/>
              <a:t> Grace/Trinity Rate</a:t>
            </a: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sz="2400" b="1" dirty="0">
                <a:solidFill>
                  <a:schemeClr val="accent4"/>
                </a:solidFill>
              </a:rPr>
              <a:t>Meal Plan: </a:t>
            </a:r>
            <a:r>
              <a:rPr lang="en-US" sz="2400" dirty="0">
                <a:solidFill>
                  <a:srgbClr val="FFFFFF"/>
                </a:solidFill>
              </a:rPr>
              <a:t>Combo 50 meal rate</a:t>
            </a:r>
            <a:endParaRPr sz="1400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sz="2400" b="1" dirty="0">
                <a:solidFill>
                  <a:schemeClr val="accent4"/>
                </a:solidFill>
              </a:rPr>
              <a:t>Airfare: </a:t>
            </a:r>
            <a:r>
              <a:rPr lang="en-US" sz="2400" dirty="0"/>
              <a:t>Not  included</a:t>
            </a:r>
            <a:endParaRPr sz="2400" dirty="0"/>
          </a:p>
        </p:txBody>
      </p:sp>
      <p:sp>
        <p:nvSpPr>
          <p:cNvPr id="330" name="Google Shape;330;p33"/>
          <p:cNvSpPr txBox="1">
            <a:spLocks noGrp="1"/>
          </p:cNvSpPr>
          <p:nvPr>
            <p:ph type="body" idx="2"/>
          </p:nvPr>
        </p:nvSpPr>
        <p:spPr>
          <a:xfrm>
            <a:off x="6632050" y="758325"/>
            <a:ext cx="5295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dirty="0">
                <a:solidFill>
                  <a:srgbClr val="000000"/>
                </a:solidFill>
              </a:rPr>
              <a:t>Students are responsible and manage costs related to travel, meals, books, and personal expenses. Below are estimates for consideration in planning your budget:</a:t>
            </a:r>
            <a:endParaRPr sz="15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dirty="0">
                <a:solidFill>
                  <a:srgbClr val="000000"/>
                </a:solidFill>
              </a:rPr>
              <a:t>Meals in London are not included in program fee = $900-1,200</a:t>
            </a:r>
            <a:endParaRPr sz="15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500" dirty="0">
                <a:solidFill>
                  <a:srgbClr val="000000"/>
                </a:solidFill>
              </a:rPr>
              <a:t>International Airfare = Approximately $1,300</a:t>
            </a:r>
            <a:endParaRPr sz="15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dirty="0">
                <a:solidFill>
                  <a:srgbClr val="000000"/>
                </a:solidFill>
              </a:rPr>
              <a:t>Local Transportation = $200</a:t>
            </a:r>
            <a:endParaRPr sz="15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dirty="0">
                <a:solidFill>
                  <a:srgbClr val="000000"/>
                </a:solidFill>
              </a:rPr>
              <a:t>Books &amp; Supplies = $100</a:t>
            </a:r>
            <a:endParaRPr sz="15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500" dirty="0">
                <a:solidFill>
                  <a:srgbClr val="000000"/>
                </a:solidFill>
              </a:rPr>
              <a:t>Personal expenses = $1,000-$2,500. </a:t>
            </a:r>
            <a:endParaRPr sz="15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5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dirty="0">
                <a:solidFill>
                  <a:srgbClr val="000000"/>
                </a:solidFill>
              </a:rPr>
              <a:t>Costs vary depending on personal spending habits.</a:t>
            </a:r>
            <a:endParaRPr sz="15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15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15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1500" dirty="0">
              <a:solidFill>
                <a:srgbClr val="000000"/>
              </a:solidFill>
            </a:endParaRPr>
          </a:p>
        </p:txBody>
      </p:sp>
      <p:pic>
        <p:nvPicPr>
          <p:cNvPr id="331" name="Google Shape;331;p33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95625" y="6127750"/>
            <a:ext cx="2832174" cy="60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3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726" b="7735"/>
          <a:stretch/>
        </p:blipFill>
        <p:spPr>
          <a:xfrm>
            <a:off x="-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4"/>
          <p:cNvSpPr/>
          <p:nvPr/>
        </p:nvSpPr>
        <p:spPr>
          <a:xfrm>
            <a:off x="0" y="0"/>
            <a:ext cx="12206100" cy="6858000"/>
          </a:xfrm>
          <a:prstGeom prst="rect">
            <a:avLst/>
          </a:prstGeom>
          <a:solidFill>
            <a:srgbClr val="3C2260">
              <a:alpha val="5372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34"/>
          <p:cNvSpPr txBox="1">
            <a:spLocks noGrp="1"/>
          </p:cNvSpPr>
          <p:nvPr>
            <p:ph type="title"/>
          </p:nvPr>
        </p:nvSpPr>
        <p:spPr>
          <a:xfrm>
            <a:off x="2828925" y="409496"/>
            <a:ext cx="7115175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ExtraBold"/>
              <a:buNone/>
            </a:pPr>
            <a:r>
              <a:rPr lang="en-US" sz="4600"/>
              <a:t>Oxford </a:t>
            </a:r>
            <a:r>
              <a:rPr lang="en-US" sz="4600" dirty="0"/>
              <a:t>Program Application </a:t>
            </a:r>
            <a:endParaRPr sz="4600" dirty="0"/>
          </a:p>
        </p:txBody>
      </p:sp>
      <p:sp>
        <p:nvSpPr>
          <p:cNvPr id="340" name="Google Shape;340;p34"/>
          <p:cNvSpPr txBox="1">
            <a:spLocks noGrp="1"/>
          </p:cNvSpPr>
          <p:nvPr>
            <p:ph type="body" idx="1"/>
          </p:nvPr>
        </p:nvSpPr>
        <p:spPr>
          <a:xfrm>
            <a:off x="1635500" y="1988300"/>
            <a:ext cx="9152400" cy="3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b="1" dirty="0"/>
              <a:t>Open now on the OEA website</a:t>
            </a:r>
            <a:endParaRPr b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b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b="1" dirty="0"/>
              <a:t>Application requires an essay question</a:t>
            </a:r>
            <a:endParaRPr b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b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b="1" dirty="0"/>
              <a:t>Closes: November 1</a:t>
            </a:r>
            <a:endParaRPr b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b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b="1" dirty="0"/>
              <a:t>OEA will interview select participants in November</a:t>
            </a:r>
            <a:endParaRPr b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b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b="1" dirty="0"/>
          </a:p>
        </p:txBody>
      </p:sp>
      <p:cxnSp>
        <p:nvCxnSpPr>
          <p:cNvPr id="341" name="Google Shape;341;p34"/>
          <p:cNvCxnSpPr/>
          <p:nvPr/>
        </p:nvCxnSpPr>
        <p:spPr>
          <a:xfrm>
            <a:off x="2961141" y="1344303"/>
            <a:ext cx="6422100" cy="0"/>
          </a:xfrm>
          <a:prstGeom prst="straightConnector1">
            <a:avLst/>
          </a:prstGeom>
          <a:noFill/>
          <a:ln w="508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42" name="Google Shape;342;p34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49275" y="6122474"/>
            <a:ext cx="2344773" cy="50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3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13" b="7813"/>
          <a:stretch/>
        </p:blipFill>
        <p:spPr>
          <a:xfrm>
            <a:off x="-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6"/>
          <p:cNvSpPr/>
          <p:nvPr/>
        </p:nvSpPr>
        <p:spPr>
          <a:xfrm>
            <a:off x="0" y="0"/>
            <a:ext cx="12206100" cy="6858000"/>
          </a:xfrm>
          <a:prstGeom prst="rect">
            <a:avLst/>
          </a:prstGeom>
          <a:solidFill>
            <a:srgbClr val="3C2260">
              <a:alpha val="537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36"/>
          <p:cNvSpPr txBox="1">
            <a:spLocks noGrp="1"/>
          </p:cNvSpPr>
          <p:nvPr>
            <p:ph type="title"/>
          </p:nvPr>
        </p:nvSpPr>
        <p:spPr>
          <a:xfrm>
            <a:off x="3408444" y="872046"/>
            <a:ext cx="53892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ExtraBold"/>
              <a:buNone/>
            </a:pPr>
            <a:r>
              <a:rPr lang="en-US" sz="4600" dirty="0"/>
              <a:t>Contact Us</a:t>
            </a:r>
            <a:endParaRPr sz="4600" dirty="0"/>
          </a:p>
        </p:txBody>
      </p:sp>
      <p:sp>
        <p:nvSpPr>
          <p:cNvPr id="363" name="Google Shape;363;p36"/>
          <p:cNvSpPr txBox="1">
            <a:spLocks noGrp="1"/>
          </p:cNvSpPr>
          <p:nvPr>
            <p:ph type="body" idx="1"/>
          </p:nvPr>
        </p:nvSpPr>
        <p:spPr>
          <a:xfrm>
            <a:off x="2573175" y="2034100"/>
            <a:ext cx="7045500" cy="3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3300" dirty="0">
                <a:solidFill>
                  <a:srgbClr val="FFFFFF"/>
                </a:solidFill>
              </a:rPr>
              <a:t>oea@callutheran.edu </a:t>
            </a:r>
            <a:endParaRPr sz="3300" dirty="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3000" dirty="0"/>
              <a:t>paglia@callutheran.edu</a:t>
            </a:r>
            <a:endParaRPr sz="30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sz="30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3000" dirty="0"/>
              <a:t>805.493.3750</a:t>
            </a:r>
            <a:endParaRPr sz="30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sz="30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3000" dirty="0"/>
              <a:t>@</a:t>
            </a:r>
            <a:r>
              <a:rPr lang="en-US" sz="3000" dirty="0" err="1"/>
              <a:t>cluabroad</a:t>
            </a:r>
            <a:endParaRPr sz="3000" dirty="0"/>
          </a:p>
        </p:txBody>
      </p:sp>
      <p:cxnSp>
        <p:nvCxnSpPr>
          <p:cNvPr id="364" name="Google Shape;364;p36"/>
          <p:cNvCxnSpPr/>
          <p:nvPr/>
        </p:nvCxnSpPr>
        <p:spPr>
          <a:xfrm>
            <a:off x="2885016" y="5483678"/>
            <a:ext cx="6422100" cy="0"/>
          </a:xfrm>
          <a:prstGeom prst="straightConnector1">
            <a:avLst/>
          </a:prstGeom>
          <a:noFill/>
          <a:ln w="508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65" name="Google Shape;365;p36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49275" y="6122474"/>
            <a:ext cx="2344773" cy="50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12736" r="12736"/>
          <a:stretch/>
        </p:blipFill>
        <p:spPr>
          <a:xfrm>
            <a:off x="577850" y="0"/>
            <a:ext cx="4089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5"/>
          <p:cNvSpPr txBox="1">
            <a:spLocks noGrp="1"/>
          </p:cNvSpPr>
          <p:nvPr>
            <p:ph type="title"/>
          </p:nvPr>
        </p:nvSpPr>
        <p:spPr>
          <a:xfrm>
            <a:off x="5245100" y="-128575"/>
            <a:ext cx="668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4400"/>
              <a:buFont typeface="Open Sans ExtraBold"/>
              <a:buNone/>
            </a:pPr>
            <a:r>
              <a:rPr lang="en-US" b="0" dirty="0"/>
              <a:t>Program Structure</a:t>
            </a:r>
            <a:endParaRPr dirty="0"/>
          </a:p>
        </p:txBody>
      </p:sp>
      <p:sp>
        <p:nvSpPr>
          <p:cNvPr id="234" name="Google Shape;234;p25"/>
          <p:cNvSpPr txBox="1">
            <a:spLocks noGrp="1"/>
          </p:cNvSpPr>
          <p:nvPr>
            <p:ph type="body" idx="1"/>
          </p:nvPr>
        </p:nvSpPr>
        <p:spPr>
          <a:xfrm>
            <a:off x="5245100" y="2422025"/>
            <a:ext cx="6427800" cy="3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900" dirty="0"/>
              <a:t>First half in Oxford with two tutorials provided by Oxford University Faculty, referred to as “dons” (three units each for six total). </a:t>
            </a:r>
            <a:endParaRPr sz="19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900" b="1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900" b="1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900" b="1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900" dirty="0">
                <a:solidFill>
                  <a:srgbClr val="FFFFFF"/>
                </a:solidFill>
              </a:rPr>
              <a:t>Second half in the bustling city of London, taking: </a:t>
            </a:r>
            <a:endParaRPr sz="1900" dirty="0">
              <a:solidFill>
                <a:srgbClr val="FFFFFF"/>
              </a:solidFill>
            </a:endParaRPr>
          </a:p>
          <a:p>
            <a:pPr marL="45720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lang="en-US" sz="1900" dirty="0">
                <a:solidFill>
                  <a:srgbClr val="FFFFFF"/>
                </a:solidFill>
              </a:rPr>
              <a:t>Two CIEE courses (in-person or virtual); </a:t>
            </a:r>
            <a:r>
              <a:rPr lang="en-US" sz="1900" b="1" i="1" dirty="0">
                <a:solidFill>
                  <a:srgbClr val="FFFFFF"/>
                </a:solidFill>
              </a:rPr>
              <a:t>or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endParaRPr sz="1900" dirty="0">
              <a:solidFill>
                <a:srgbClr val="FFFFFF"/>
              </a:solidFill>
            </a:endParaRPr>
          </a:p>
          <a:p>
            <a:pPr marL="45720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lang="en-US" sz="1900" dirty="0">
                <a:solidFill>
                  <a:srgbClr val="FFFFFF"/>
                </a:solidFill>
              </a:rPr>
              <a:t>One CIEE course (in-person or virtual) and an internship.</a:t>
            </a:r>
            <a:endParaRPr sz="1900" dirty="0">
              <a:solidFill>
                <a:srgbClr val="FFFFFF"/>
              </a:solidFill>
            </a:endParaRPr>
          </a:p>
          <a:p>
            <a:pPr marL="914400" lvl="1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○"/>
            </a:pPr>
            <a:r>
              <a:rPr lang="en-US" sz="1600" dirty="0">
                <a:solidFill>
                  <a:srgbClr val="FFFFFF"/>
                </a:solidFill>
                <a:latin typeface="Montserrat" panose="020B0604020202020204" charset="0"/>
              </a:rPr>
              <a:t>(CIEE courses/internships are three units each)</a:t>
            </a:r>
            <a:endParaRPr sz="1600" dirty="0">
              <a:solidFill>
                <a:srgbClr val="FFFFFF"/>
              </a:solidFill>
              <a:latin typeface="Montserrat" panose="020B060402020202020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accent4"/>
                </a:solidFill>
              </a:rPr>
              <a:t>Total of sixteen Cal Lutheran Credits</a:t>
            </a:r>
            <a:endParaRPr sz="1900" b="1" dirty="0">
              <a:solidFill>
                <a:schemeClr val="accent4"/>
              </a:solidFill>
            </a:endParaRPr>
          </a:p>
        </p:txBody>
      </p:sp>
      <p:sp>
        <p:nvSpPr>
          <p:cNvPr id="235" name="Google Shape;235;p25"/>
          <p:cNvSpPr/>
          <p:nvPr/>
        </p:nvSpPr>
        <p:spPr>
          <a:xfrm>
            <a:off x="363147" y="328009"/>
            <a:ext cx="4518806" cy="6170762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25" descr="A close up of a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64050" y="6228050"/>
            <a:ext cx="2363749" cy="50612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5"/>
          <p:cNvSpPr txBox="1"/>
          <p:nvPr/>
        </p:nvSpPr>
        <p:spPr>
          <a:xfrm>
            <a:off x="5245100" y="1126175"/>
            <a:ext cx="62142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>
                <a:latin typeface="Montserrat"/>
                <a:ea typeface="Montserrat"/>
                <a:cs typeface="Montserrat"/>
                <a:sym typeface="Montserrat"/>
              </a:rPr>
              <a:t>Program led by a selected faculty member from Cal Lutheran faculty who will direct a hybrid, semester-long course (four units).</a:t>
            </a:r>
            <a:endParaRPr sz="19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6"/>
          <p:cNvSpPr txBox="1">
            <a:spLocks noGrp="1"/>
          </p:cNvSpPr>
          <p:nvPr>
            <p:ph type="title"/>
          </p:nvPr>
        </p:nvSpPr>
        <p:spPr>
          <a:xfrm>
            <a:off x="2211675" y="217725"/>
            <a:ext cx="7786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5F"/>
              </a:buClr>
              <a:buSzPts val="4400"/>
              <a:buFont typeface="Open Sans ExtraBold"/>
              <a:buNone/>
            </a:pPr>
            <a:r>
              <a:rPr lang="en-US" dirty="0"/>
              <a:t>Fall 2026 Faculty Leader</a:t>
            </a:r>
            <a:endParaRPr dirty="0"/>
          </a:p>
        </p:txBody>
      </p:sp>
      <p:sp>
        <p:nvSpPr>
          <p:cNvPr id="244" name="Google Shape;244;p26"/>
          <p:cNvSpPr txBox="1">
            <a:spLocks noGrp="1"/>
          </p:cNvSpPr>
          <p:nvPr>
            <p:ph type="body" idx="1"/>
          </p:nvPr>
        </p:nvSpPr>
        <p:spPr>
          <a:xfrm>
            <a:off x="885655" y="5082400"/>
            <a:ext cx="35400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2260"/>
              </a:buClr>
              <a:buSzPts val="2200"/>
              <a:buNone/>
            </a:pPr>
            <a:r>
              <a:rPr lang="en-US" b="1" dirty="0"/>
              <a:t>Dru </a:t>
            </a:r>
            <a:r>
              <a:rPr lang="en-US" b="1" dirty="0" err="1"/>
              <a:t>Pagliassotti</a:t>
            </a:r>
            <a:r>
              <a:rPr lang="en-US" b="1" dirty="0"/>
              <a:t>, Ph.D.</a:t>
            </a:r>
            <a:endParaRPr b="1" dirty="0"/>
          </a:p>
        </p:txBody>
      </p:sp>
      <p:sp>
        <p:nvSpPr>
          <p:cNvPr id="245" name="Google Shape;245;p26"/>
          <p:cNvSpPr txBox="1">
            <a:spLocks noGrp="1"/>
          </p:cNvSpPr>
          <p:nvPr>
            <p:ph type="body" idx="5"/>
          </p:nvPr>
        </p:nvSpPr>
        <p:spPr>
          <a:xfrm>
            <a:off x="607071" y="5466975"/>
            <a:ext cx="4097167" cy="8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Professor, Communication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 err="1"/>
              <a:t>Xe</a:t>
            </a:r>
            <a:r>
              <a:rPr lang="en-US" dirty="0"/>
              <a:t>/</a:t>
            </a:r>
            <a:r>
              <a:rPr lang="en-US" dirty="0" err="1"/>
              <a:t>Xem</a:t>
            </a:r>
            <a:r>
              <a:rPr lang="en-US" dirty="0"/>
              <a:t>, Dru/Dru’s, They/Them</a:t>
            </a:r>
          </a:p>
        </p:txBody>
      </p:sp>
      <p:sp>
        <p:nvSpPr>
          <p:cNvPr id="246" name="Google Shape;246;p26"/>
          <p:cNvSpPr txBox="1">
            <a:spLocks noGrp="1"/>
          </p:cNvSpPr>
          <p:nvPr>
            <p:ph type="body" idx="5"/>
          </p:nvPr>
        </p:nvSpPr>
        <p:spPr>
          <a:xfrm>
            <a:off x="4419550" y="2763600"/>
            <a:ext cx="3540000" cy="14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323850" algn="l">
              <a:spcBef>
                <a:spcPts val="0"/>
              </a:spcBef>
              <a:buClr>
                <a:srgbClr val="FFFFFF"/>
              </a:buClr>
              <a:buSzPts val="1500"/>
              <a:buChar char="●"/>
            </a:pPr>
            <a:r>
              <a:rPr lang="en-US" sz="1500" dirty="0">
                <a:solidFill>
                  <a:srgbClr val="FFFFFF"/>
                </a:solidFill>
              </a:rPr>
              <a:t>"Dr. Dru" </a:t>
            </a:r>
            <a:r>
              <a:rPr lang="en-US" sz="1500" dirty="0" err="1">
                <a:solidFill>
                  <a:srgbClr val="FFFFFF"/>
                </a:solidFill>
              </a:rPr>
              <a:t>Pagliassotti</a:t>
            </a:r>
            <a:r>
              <a:rPr lang="en-US" sz="1500" dirty="0">
                <a:solidFill>
                  <a:srgbClr val="FFFFFF"/>
                </a:solidFill>
              </a:rPr>
              <a:t> teaches website design, film theory, film studies, news writing, and copy editing, and supervises student internships</a:t>
            </a:r>
            <a:endParaRPr sz="1500" dirty="0">
              <a:solidFill>
                <a:srgbClr val="FFFFFF"/>
              </a:solidFill>
            </a:endParaRPr>
          </a:p>
        </p:txBody>
      </p:sp>
      <p:pic>
        <p:nvPicPr>
          <p:cNvPr id="248" name="Google Shape;248;p26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74929" y="5923257"/>
            <a:ext cx="2952868" cy="63226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6"/>
          <p:cNvSpPr txBox="1">
            <a:spLocks noGrp="1"/>
          </p:cNvSpPr>
          <p:nvPr>
            <p:ph type="body" idx="5"/>
          </p:nvPr>
        </p:nvSpPr>
        <p:spPr>
          <a:xfrm>
            <a:off x="8208146" y="2763600"/>
            <a:ext cx="2734200" cy="14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●"/>
            </a:pPr>
            <a:r>
              <a:rPr lang="en-US" sz="1500" dirty="0">
                <a:solidFill>
                  <a:srgbClr val="FFFFFF"/>
                </a:solidFill>
              </a:rPr>
              <a:t>Previously led the Oxford Program in Fall 2024</a:t>
            </a:r>
            <a:endParaRPr sz="1500" dirty="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98DE8B-8523-400A-9836-5CEB75E12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580" y="1664414"/>
            <a:ext cx="2177864" cy="32667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9"/>
          <p:cNvSpPr/>
          <p:nvPr/>
        </p:nvSpPr>
        <p:spPr>
          <a:xfrm>
            <a:off x="370700" y="383560"/>
            <a:ext cx="5173500" cy="612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29"/>
          <p:cNvSpPr/>
          <p:nvPr/>
        </p:nvSpPr>
        <p:spPr>
          <a:xfrm>
            <a:off x="5535661" y="2734660"/>
            <a:ext cx="1083300" cy="37689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29"/>
          <p:cNvSpPr/>
          <p:nvPr/>
        </p:nvSpPr>
        <p:spPr>
          <a:xfrm rot="-801220">
            <a:off x="5721152" y="-483902"/>
            <a:ext cx="2531886" cy="78549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29"/>
          <p:cNvSpPr/>
          <p:nvPr/>
        </p:nvSpPr>
        <p:spPr>
          <a:xfrm>
            <a:off x="6096000" y="0"/>
            <a:ext cx="1126200" cy="43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29"/>
          <p:cNvSpPr/>
          <p:nvPr/>
        </p:nvSpPr>
        <p:spPr>
          <a:xfrm>
            <a:off x="5556600" y="-190100"/>
            <a:ext cx="657900" cy="62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9" name="Google Shape;289;p29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2350" y="5925775"/>
            <a:ext cx="2363749" cy="50612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9"/>
          <p:cNvSpPr txBox="1">
            <a:spLocks noGrp="1"/>
          </p:cNvSpPr>
          <p:nvPr>
            <p:ph type="body" idx="1"/>
          </p:nvPr>
        </p:nvSpPr>
        <p:spPr>
          <a:xfrm>
            <a:off x="549950" y="625275"/>
            <a:ext cx="4770300" cy="14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5F"/>
              </a:buClr>
              <a:buSzPts val="4400"/>
              <a:buNone/>
            </a:pPr>
            <a:r>
              <a:rPr lang="en-US" sz="1700" dirty="0">
                <a:solidFill>
                  <a:srgbClr val="3B235F"/>
                </a:solidFill>
              </a:rPr>
              <a:t>Dr. Dru will lead a term-long CLU course </a:t>
            </a:r>
            <a:br>
              <a:rPr lang="en-US" sz="1700" dirty="0">
                <a:solidFill>
                  <a:srgbClr val="3B235F"/>
                </a:solidFill>
              </a:rPr>
            </a:br>
            <a:r>
              <a:rPr lang="en-US" sz="1700" dirty="0">
                <a:solidFill>
                  <a:srgbClr val="3B235F"/>
                </a:solidFill>
              </a:rPr>
              <a:t>and will also be on-site to help navigate academics and life at Oxford.</a:t>
            </a:r>
            <a:endParaRPr sz="1700" dirty="0"/>
          </a:p>
        </p:txBody>
      </p:sp>
      <p:sp>
        <p:nvSpPr>
          <p:cNvPr id="291" name="Google Shape;291;p29"/>
          <p:cNvSpPr txBox="1">
            <a:spLocks noGrp="1"/>
          </p:cNvSpPr>
          <p:nvPr>
            <p:ph type="body" idx="3"/>
          </p:nvPr>
        </p:nvSpPr>
        <p:spPr>
          <a:xfrm>
            <a:off x="549950" y="1835225"/>
            <a:ext cx="5944500" cy="3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b="1" dirty="0">
                <a:solidFill>
                  <a:schemeClr val="dk1"/>
                </a:solidFill>
              </a:rPr>
              <a:t>CLU-Oxford Program Course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b="1" dirty="0">
                <a:solidFill>
                  <a:schemeClr val="dk1"/>
                </a:solidFill>
              </a:rPr>
              <a:t>Imperial Ink: Comics and the Legacy of Empire</a:t>
            </a:r>
            <a:endParaRPr sz="1300" b="1" dirty="0">
              <a:solidFill>
                <a:schemeClr val="dk1"/>
              </a:solidFill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endParaRPr lang="en-US" sz="1300" dirty="0">
              <a:solidFill>
                <a:schemeClr val="dk1"/>
              </a:solidFill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sz="1300" dirty="0">
                <a:solidFill>
                  <a:schemeClr val="dk1"/>
                </a:solidFill>
              </a:rPr>
              <a:t>This course investigates the imagery of empire as it’s been presented in, and critiqued by, cartoons and comics, from late 19th-century colonialist cartoons in </a:t>
            </a:r>
            <a:r>
              <a:rPr lang="en-US" sz="1300" i="1" dirty="0">
                <a:solidFill>
                  <a:schemeClr val="dk1"/>
                </a:solidFill>
              </a:rPr>
              <a:t>Punch</a:t>
            </a:r>
            <a:r>
              <a:rPr lang="en-US" sz="1300" dirty="0">
                <a:solidFill>
                  <a:schemeClr val="dk1"/>
                </a:solidFill>
              </a:rPr>
              <a:t> magazine to propagandistic comic strips and comic books published during and after World War II to imagined empires in 21st-century fantasy and science-fiction settings. We will attempt to situate comics that engage in various ways with concepts of empire, colonization, resistance, and decolonization within a larger understanding of historical imperialist ideologies and events, and their lasting legacy on the way we imagine the world.</a:t>
            </a:r>
            <a:endParaRPr sz="1300" dirty="0">
              <a:solidFill>
                <a:schemeClr val="dk1"/>
              </a:solidFill>
            </a:endParaRPr>
          </a:p>
        </p:txBody>
      </p:sp>
      <p:pic>
        <p:nvPicPr>
          <p:cNvPr id="2050" name="Picture 2" descr="File:English imperialism octopus.jpg">
            <a:extLst>
              <a:ext uri="{FF2B5EF4-FFF2-40B4-BE49-F238E27FC236}">
                <a16:creationId xmlns:a16="http://schemas.microsoft.com/office/drawing/2014/main" id="{D8392FB9-F28C-4D32-A58F-CEB5BBEE5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53" y="693563"/>
            <a:ext cx="5257800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7"/>
          <p:cNvSpPr txBox="1">
            <a:spLocks noGrp="1"/>
          </p:cNvSpPr>
          <p:nvPr>
            <p:ph type="title"/>
          </p:nvPr>
        </p:nvSpPr>
        <p:spPr>
          <a:xfrm>
            <a:off x="4495800" y="270532"/>
            <a:ext cx="32004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7"/>
          <p:cNvSpPr>
            <a:spLocks noGrp="1"/>
          </p:cNvSpPr>
          <p:nvPr>
            <p:ph type="pic" idx="2"/>
          </p:nvPr>
        </p:nvSpPr>
        <p:spPr>
          <a:xfrm>
            <a:off x="8610600" y="2146958"/>
            <a:ext cx="2244000" cy="280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7"/>
          <p:cNvSpPr>
            <a:spLocks noGrp="1"/>
          </p:cNvSpPr>
          <p:nvPr>
            <p:ph type="pic" idx="3"/>
          </p:nvPr>
        </p:nvSpPr>
        <p:spPr>
          <a:xfrm>
            <a:off x="4973983" y="2146958"/>
            <a:ext cx="2244000" cy="280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7"/>
          <p:cNvSpPr>
            <a:spLocks noGrp="1"/>
          </p:cNvSpPr>
          <p:nvPr>
            <p:ph type="pic" idx="4"/>
          </p:nvPr>
        </p:nvSpPr>
        <p:spPr>
          <a:xfrm>
            <a:off x="1337366" y="2146958"/>
            <a:ext cx="2244000" cy="280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7"/>
          <p:cNvSpPr txBox="1">
            <a:spLocks noGrp="1"/>
          </p:cNvSpPr>
          <p:nvPr>
            <p:ph type="body" idx="1"/>
          </p:nvPr>
        </p:nvSpPr>
        <p:spPr>
          <a:xfrm>
            <a:off x="1346442" y="5068148"/>
            <a:ext cx="2244000" cy="39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7"/>
          <p:cNvSpPr txBox="1">
            <a:spLocks noGrp="1"/>
          </p:cNvSpPr>
          <p:nvPr>
            <p:ph type="body" idx="5"/>
          </p:nvPr>
        </p:nvSpPr>
        <p:spPr>
          <a:xfrm>
            <a:off x="1337366" y="5528029"/>
            <a:ext cx="2244000" cy="51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7"/>
          <p:cNvSpPr txBox="1">
            <a:spLocks noGrp="1"/>
          </p:cNvSpPr>
          <p:nvPr>
            <p:ph type="body" idx="6"/>
          </p:nvPr>
        </p:nvSpPr>
        <p:spPr>
          <a:xfrm>
            <a:off x="4983059" y="5068148"/>
            <a:ext cx="2244000" cy="39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7"/>
          <p:cNvSpPr txBox="1">
            <a:spLocks noGrp="1"/>
          </p:cNvSpPr>
          <p:nvPr>
            <p:ph type="body" idx="7"/>
          </p:nvPr>
        </p:nvSpPr>
        <p:spPr>
          <a:xfrm>
            <a:off x="4973983" y="5528029"/>
            <a:ext cx="2244000" cy="51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7"/>
          <p:cNvSpPr txBox="1">
            <a:spLocks noGrp="1"/>
          </p:cNvSpPr>
          <p:nvPr>
            <p:ph type="body" idx="8"/>
          </p:nvPr>
        </p:nvSpPr>
        <p:spPr>
          <a:xfrm>
            <a:off x="8609444" y="5068148"/>
            <a:ext cx="2244000" cy="39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7"/>
          <p:cNvSpPr txBox="1">
            <a:spLocks noGrp="1"/>
          </p:cNvSpPr>
          <p:nvPr>
            <p:ph type="body" idx="9"/>
          </p:nvPr>
        </p:nvSpPr>
        <p:spPr>
          <a:xfrm>
            <a:off x="8600368" y="5528029"/>
            <a:ext cx="2244000" cy="51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5" name="Google Shape;26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4175" y="-232975"/>
            <a:ext cx="12606176" cy="709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28"/>
          <p:cNvPicPr preferRelativeResize="0">
            <a:picLocks noGrp="1"/>
          </p:cNvPicPr>
          <p:nvPr>
            <p:ph type="pic" idx="6"/>
          </p:nvPr>
        </p:nvPicPr>
        <p:blipFill rotWithShape="1">
          <a:blip r:embed="rId3">
            <a:alphaModFix/>
          </a:blip>
          <a:srcRect t="10536" b="10536"/>
          <a:stretch/>
        </p:blipFill>
        <p:spPr>
          <a:xfrm>
            <a:off x="6106606" y="3445625"/>
            <a:ext cx="6096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36138" b="4714"/>
          <a:stretch/>
        </p:blipFill>
        <p:spPr>
          <a:xfrm>
            <a:off x="0" y="10510"/>
            <a:ext cx="6096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8"/>
          <p:cNvSpPr/>
          <p:nvPr/>
        </p:nvSpPr>
        <p:spPr>
          <a:xfrm flipH="1">
            <a:off x="4053300" y="-64625"/>
            <a:ext cx="2118900" cy="3504000"/>
          </a:xfrm>
          <a:prstGeom prst="rtTriangle">
            <a:avLst/>
          </a:prstGeom>
          <a:solidFill>
            <a:srgbClr val="3B23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8"/>
          <p:cNvSpPr txBox="1">
            <a:spLocks noGrp="1"/>
          </p:cNvSpPr>
          <p:nvPr>
            <p:ph type="body" idx="1"/>
          </p:nvPr>
        </p:nvSpPr>
        <p:spPr>
          <a:xfrm>
            <a:off x="5935800" y="815100"/>
            <a:ext cx="6027600" cy="21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dirty="0"/>
              <a:t>Tutorials are one don to one-to-four students.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dirty="0"/>
              <a:t>Dons do not lecture: Students research independently and present papers for review.  For a two-hour weekly tutorial, you can expect to spend </a:t>
            </a:r>
            <a:r>
              <a:rPr lang="en-US" b="1" i="1" dirty="0"/>
              <a:t>twenty hours or more</a:t>
            </a:r>
            <a:r>
              <a:rPr lang="en-US" dirty="0"/>
              <a:t> in preparation!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dirty="0"/>
              <a:t>Preparation begins this spring, long before you arrive in Oxford.</a:t>
            </a:r>
            <a:endParaRPr dirty="0"/>
          </a:p>
        </p:txBody>
      </p:sp>
      <p:sp>
        <p:nvSpPr>
          <p:cNvPr id="274" name="Google Shape;274;p28"/>
          <p:cNvSpPr txBox="1">
            <a:spLocks noGrp="1"/>
          </p:cNvSpPr>
          <p:nvPr>
            <p:ph type="body" idx="3"/>
          </p:nvPr>
        </p:nvSpPr>
        <p:spPr>
          <a:xfrm>
            <a:off x="6544750" y="182428"/>
            <a:ext cx="52197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 dirty="0"/>
              <a:t>Oxford Tutorials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endParaRPr dirty="0"/>
          </a:p>
        </p:txBody>
      </p:sp>
      <p:sp>
        <p:nvSpPr>
          <p:cNvPr id="275" name="Google Shape;275;p28"/>
          <p:cNvSpPr/>
          <p:nvPr/>
        </p:nvSpPr>
        <p:spPr>
          <a:xfrm rot="10800000" flipH="1">
            <a:off x="6096000" y="3439500"/>
            <a:ext cx="1886400" cy="34290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28"/>
          <p:cNvSpPr txBox="1">
            <a:spLocks noGrp="1"/>
          </p:cNvSpPr>
          <p:nvPr>
            <p:ph type="body" idx="1"/>
          </p:nvPr>
        </p:nvSpPr>
        <p:spPr>
          <a:xfrm>
            <a:off x="240172" y="3538350"/>
            <a:ext cx="6096000" cy="32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dk1"/>
                </a:solidFill>
              </a:rPr>
              <a:t>Potential Tutorial Topics:</a:t>
            </a:r>
            <a:endParaRPr sz="1900" b="1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International Law and Human Rights 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Master Class on Shakespeare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International Social Injustice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Governing the Global Economy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Philosophical Topics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Landscape, Place, and Nature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Neuroscience</a:t>
            </a:r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</a:rPr>
              <a:t>All tutorials satisfy the Upper-Division Honors Seminar requirement for Honors students.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277" name="Google Shape;277;p28"/>
          <p:cNvSpPr txBox="1"/>
          <p:nvPr/>
        </p:nvSpPr>
        <p:spPr>
          <a:xfrm>
            <a:off x="5935800" y="2879014"/>
            <a:ext cx="65397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Dates in Oxford: late August to late September</a:t>
            </a:r>
            <a:endParaRPr sz="1800" b="1" dirty="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45094" b="15458"/>
          <a:stretch/>
        </p:blipFill>
        <p:spPr>
          <a:xfrm>
            <a:off x="712922" y="672921"/>
            <a:ext cx="10480500" cy="551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0"/>
          <p:cNvPicPr preferRelativeResize="0"/>
          <p:nvPr/>
        </p:nvPicPr>
        <p:blipFill rotWithShape="1">
          <a:blip r:embed="rId4">
            <a:alphaModFix/>
          </a:blip>
          <a:srcRect t="23011"/>
          <a:stretch/>
        </p:blipFill>
        <p:spPr>
          <a:xfrm>
            <a:off x="5227625" y="672925"/>
            <a:ext cx="5965801" cy="1784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0"/>
          <p:cNvSpPr/>
          <p:nvPr/>
        </p:nvSpPr>
        <p:spPr>
          <a:xfrm>
            <a:off x="0" y="2123269"/>
            <a:ext cx="12192000" cy="250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30"/>
          <p:cNvSpPr txBox="1">
            <a:spLocks noGrp="1"/>
          </p:cNvSpPr>
          <p:nvPr>
            <p:ph type="body" idx="1"/>
          </p:nvPr>
        </p:nvSpPr>
        <p:spPr>
          <a:xfrm>
            <a:off x="597200" y="2181925"/>
            <a:ext cx="5632800" cy="12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5F"/>
              </a:buClr>
              <a:buSzPts val="6600"/>
              <a:buNone/>
            </a:pPr>
            <a:r>
              <a:rPr lang="en-US" sz="3200" dirty="0"/>
              <a:t>Life in Oxford</a:t>
            </a:r>
            <a:endParaRPr sz="2900" dirty="0"/>
          </a:p>
        </p:txBody>
      </p:sp>
      <p:sp>
        <p:nvSpPr>
          <p:cNvPr id="300" name="Google Shape;300;p30"/>
          <p:cNvSpPr txBox="1">
            <a:spLocks noGrp="1"/>
          </p:cNvSpPr>
          <p:nvPr>
            <p:ph type="body" idx="3"/>
          </p:nvPr>
        </p:nvSpPr>
        <p:spPr>
          <a:xfrm>
            <a:off x="6498575" y="2822725"/>
            <a:ext cx="5026800" cy="1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3B235F"/>
              </a:buClr>
              <a:buSzPts val="1600"/>
              <a:buNone/>
            </a:pPr>
            <a:r>
              <a:rPr lang="en-US" dirty="0"/>
              <a:t>Sample excursions include:</a:t>
            </a:r>
            <a:endParaRPr dirty="0"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rgbClr val="3B235F"/>
              </a:buClr>
              <a:buSzPts val="1400"/>
              <a:buChar char="●"/>
            </a:pPr>
            <a:r>
              <a:rPr lang="en-US" sz="1400" dirty="0"/>
              <a:t>Stratford on Avon - Royal Shakespeare Company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B235F"/>
              </a:buClr>
              <a:buSzPts val="1400"/>
              <a:buChar char="●"/>
            </a:pPr>
            <a:r>
              <a:rPr lang="en-US" sz="1400" dirty="0"/>
              <a:t>Punting on the river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B235F"/>
              </a:buClr>
              <a:buSzPts val="1400"/>
              <a:buChar char="●"/>
            </a:pPr>
            <a:r>
              <a:rPr lang="en-US" sz="1400" dirty="0"/>
              <a:t>Ashmolean Museum</a:t>
            </a:r>
            <a:endParaRPr sz="1400" dirty="0"/>
          </a:p>
        </p:txBody>
      </p:sp>
      <p:pic>
        <p:nvPicPr>
          <p:cNvPr id="301" name="Google Shape;301;p30" descr="A picture containing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96875" y="6351074"/>
            <a:ext cx="2344773" cy="50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0"/>
          <p:cNvSpPr txBox="1">
            <a:spLocks noGrp="1"/>
          </p:cNvSpPr>
          <p:nvPr>
            <p:ph type="body" idx="3"/>
          </p:nvPr>
        </p:nvSpPr>
        <p:spPr>
          <a:xfrm>
            <a:off x="636725" y="2822725"/>
            <a:ext cx="4957500" cy="14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3B235F"/>
              </a:buClr>
              <a:buSzPts val="1600"/>
              <a:buNone/>
            </a:pPr>
            <a:r>
              <a:rPr lang="en-US" dirty="0"/>
              <a:t>Reside in Balliol College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3B235F"/>
              </a:buClr>
              <a:buSzPts val="1600"/>
              <a:buNone/>
            </a:pPr>
            <a:r>
              <a:rPr lang="en-US" dirty="0"/>
              <a:t>Breakfast and dinner in college hall included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dirty="0"/>
              <a:t>Access to the Bodleian Library</a:t>
            </a:r>
            <a:endParaRPr sz="2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31"/>
          <p:cNvPicPr preferRelativeResize="0">
            <a:picLocks noGrp="1"/>
          </p:cNvPicPr>
          <p:nvPr>
            <p:ph type="pic" idx="6"/>
          </p:nvPr>
        </p:nvPicPr>
        <p:blipFill rotWithShape="1">
          <a:blip r:embed="rId3">
            <a:alphaModFix/>
          </a:blip>
          <a:srcRect r="10"/>
          <a:stretch/>
        </p:blipFill>
        <p:spPr>
          <a:xfrm>
            <a:off x="0" y="0"/>
            <a:ext cx="6096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8263" b="8263"/>
          <a:stretch/>
        </p:blipFill>
        <p:spPr>
          <a:xfrm>
            <a:off x="6096000" y="3439500"/>
            <a:ext cx="6096000" cy="33633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1"/>
          <p:cNvSpPr/>
          <p:nvPr/>
        </p:nvSpPr>
        <p:spPr>
          <a:xfrm flipH="1">
            <a:off x="3738000" y="-264550"/>
            <a:ext cx="2501400" cy="3698700"/>
          </a:xfrm>
          <a:prstGeom prst="rtTriangle">
            <a:avLst/>
          </a:prstGeom>
          <a:solidFill>
            <a:srgbClr val="3B23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31"/>
          <p:cNvSpPr txBox="1">
            <a:spLocks noGrp="1"/>
          </p:cNvSpPr>
          <p:nvPr>
            <p:ph type="body" idx="1"/>
          </p:nvPr>
        </p:nvSpPr>
        <p:spPr>
          <a:xfrm>
            <a:off x="5578425" y="1000100"/>
            <a:ext cx="6677100" cy="2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sz="1700" dirty="0"/>
              <a:t>CIEE Global Institute in London</a:t>
            </a:r>
            <a:br>
              <a:rPr lang="en-US" sz="1700" dirty="0"/>
            </a:br>
            <a:r>
              <a:rPr lang="en-US" sz="1700" dirty="0"/>
              <a:t>Located in Russell Square –  next to the British Museum </a:t>
            </a:r>
            <a:endParaRPr sz="17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17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sz="1700" dirty="0"/>
              <a:t>On-site support by CIEE, local faculty teaching courses.</a:t>
            </a:r>
            <a:endParaRPr sz="17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17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4"/>
                </a:solidFill>
              </a:rPr>
              <a:t>Time in London: late September to early November</a:t>
            </a:r>
            <a:endParaRPr b="1" dirty="0">
              <a:solidFill>
                <a:schemeClr val="accent4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>
                <a:solidFill>
                  <a:schemeClr val="accent4"/>
                </a:solidFill>
              </a:rPr>
              <a:t>Remember: the CLU course continues!</a:t>
            </a:r>
            <a:endParaRPr b="1" i="1" dirty="0">
              <a:solidFill>
                <a:schemeClr val="accent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1700" dirty="0"/>
          </a:p>
        </p:txBody>
      </p:sp>
      <p:sp>
        <p:nvSpPr>
          <p:cNvPr id="311" name="Google Shape;311;p31"/>
          <p:cNvSpPr txBox="1">
            <a:spLocks noGrp="1"/>
          </p:cNvSpPr>
          <p:nvPr>
            <p:ph type="body" idx="3"/>
          </p:nvPr>
        </p:nvSpPr>
        <p:spPr>
          <a:xfrm>
            <a:off x="6018750" y="172528"/>
            <a:ext cx="52197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/>
              <a:t>London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endParaRPr/>
          </a:p>
        </p:txBody>
      </p:sp>
      <p:sp>
        <p:nvSpPr>
          <p:cNvPr id="312" name="Google Shape;312;p31"/>
          <p:cNvSpPr txBox="1">
            <a:spLocks noGrp="1"/>
          </p:cNvSpPr>
          <p:nvPr>
            <p:ph type="body" idx="4"/>
          </p:nvPr>
        </p:nvSpPr>
        <p:spPr>
          <a:xfrm>
            <a:off x="249729" y="3505700"/>
            <a:ext cx="5846271" cy="3179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lang="en-US" dirty="0"/>
              <a:t>Option to take two courses or to participate </a:t>
            </a:r>
            <a:br>
              <a:rPr lang="en-US" dirty="0"/>
            </a:br>
            <a:r>
              <a:rPr lang="en-US" dirty="0"/>
              <a:t>in one course with linked internship.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lang="en-US" dirty="0"/>
              <a:t>Course offerings vary, but a range of courses are offered, including public health, management, international relations, literature, environmental science, and communications.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lang="en-US" dirty="0"/>
              <a:t>Courses are usually twice a week, Monday-Thursday.</a:t>
            </a:r>
            <a:br>
              <a:rPr lang="en-US" dirty="0"/>
            </a:br>
            <a:r>
              <a:rPr lang="en-US" dirty="0"/>
              <a:t>CIEE offers some optional excursions. The rest of your time is free to explore London!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lang="en-US" dirty="0"/>
              <a:t>Courses will be virtual or in-person, and you will join classmates from universities around the USA.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endParaRPr dirty="0"/>
          </a:p>
        </p:txBody>
      </p:sp>
      <p:sp>
        <p:nvSpPr>
          <p:cNvPr id="313" name="Google Shape;313;p31"/>
          <p:cNvSpPr/>
          <p:nvPr/>
        </p:nvSpPr>
        <p:spPr>
          <a:xfrm rot="10800000" flipH="1">
            <a:off x="6019800" y="3439500"/>
            <a:ext cx="1886400" cy="34290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867" b="40119"/>
          <a:stretch/>
        </p:blipFill>
        <p:spPr>
          <a:xfrm>
            <a:off x="712922" y="672921"/>
            <a:ext cx="10480500" cy="551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2"/>
          <p:cNvSpPr/>
          <p:nvPr/>
        </p:nvSpPr>
        <p:spPr>
          <a:xfrm>
            <a:off x="-379550" y="2123269"/>
            <a:ext cx="12192000" cy="250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32"/>
          <p:cNvSpPr txBox="1">
            <a:spLocks noGrp="1"/>
          </p:cNvSpPr>
          <p:nvPr>
            <p:ph type="body" idx="1"/>
          </p:nvPr>
        </p:nvSpPr>
        <p:spPr>
          <a:xfrm>
            <a:off x="597200" y="2029525"/>
            <a:ext cx="41949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5F"/>
              </a:buClr>
              <a:buSzPts val="6600"/>
              <a:buNone/>
            </a:pPr>
            <a:r>
              <a:rPr lang="en-US" sz="3200"/>
              <a:t>Life in London</a:t>
            </a:r>
            <a:endParaRPr sz="2900"/>
          </a:p>
        </p:txBody>
      </p:sp>
      <p:sp>
        <p:nvSpPr>
          <p:cNvPr id="321" name="Google Shape;321;p32"/>
          <p:cNvSpPr txBox="1">
            <a:spLocks noGrp="1"/>
          </p:cNvSpPr>
          <p:nvPr>
            <p:ph type="body" idx="3"/>
          </p:nvPr>
        </p:nvSpPr>
        <p:spPr>
          <a:xfrm>
            <a:off x="6165025" y="2497225"/>
            <a:ext cx="4694700" cy="21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3B235F"/>
              </a:buClr>
              <a:buSzPts val="1600"/>
              <a:buNone/>
            </a:pPr>
            <a:r>
              <a:rPr lang="en-US" dirty="0"/>
              <a:t>Excursions included:</a:t>
            </a:r>
            <a:endParaRPr dirty="0"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rgbClr val="3B235F"/>
              </a:buClr>
              <a:buSzPts val="1600"/>
              <a:buChar char="●"/>
            </a:pPr>
            <a:r>
              <a:rPr lang="en-US" dirty="0"/>
              <a:t>Two day trips 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3B235F"/>
              </a:buClr>
              <a:buSzPts val="1600"/>
              <a:buChar char="●"/>
            </a:pPr>
            <a:r>
              <a:rPr lang="en-US" dirty="0"/>
              <a:t>Two to three local excursions around London</a:t>
            </a:r>
            <a:br>
              <a:rPr lang="en-US" dirty="0"/>
            </a:b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London is a vibrant, international</a:t>
            </a:r>
            <a:br>
              <a:rPr lang="en-US" dirty="0"/>
            </a:br>
            <a:r>
              <a:rPr lang="en-US" dirty="0"/>
              <a:t>city with so much to do! 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/>
          </a:p>
        </p:txBody>
      </p:sp>
      <p:pic>
        <p:nvPicPr>
          <p:cNvPr id="322" name="Google Shape;322;p32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96875" y="6351074"/>
            <a:ext cx="2344773" cy="50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2"/>
          <p:cNvSpPr txBox="1">
            <a:spLocks noGrp="1"/>
          </p:cNvSpPr>
          <p:nvPr>
            <p:ph type="body" idx="3"/>
          </p:nvPr>
        </p:nvSpPr>
        <p:spPr>
          <a:xfrm>
            <a:off x="597200" y="2822000"/>
            <a:ext cx="4957500" cy="1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3B235F"/>
              </a:buClr>
              <a:buSzPts val="1600"/>
              <a:buNone/>
            </a:pPr>
            <a:r>
              <a:rPr lang="en-US" dirty="0"/>
              <a:t>You will live in a modern residence hall with kitchenette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CIEE is in Russell Square - easily within reach of the Tube (the subway) and the British Museum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2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788</Words>
  <Application>Microsoft Office PowerPoint</Application>
  <PresentationFormat>Widescreen</PresentationFormat>
  <Paragraphs>109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Open Sans ExtraBold</vt:lpstr>
      <vt:lpstr>Montserrat</vt:lpstr>
      <vt:lpstr>Calibri</vt:lpstr>
      <vt:lpstr>Arial</vt:lpstr>
      <vt:lpstr>Office Theme</vt:lpstr>
      <vt:lpstr>Oxford Program 2026</vt:lpstr>
      <vt:lpstr>Program Structure</vt:lpstr>
      <vt:lpstr>Fall 2026 Faculty Leader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Oxford Program Application 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Oxford 2021</dc:title>
  <dc:creator>Sanchez, Christina</dc:creator>
  <cp:lastModifiedBy>Yates, Matthew</cp:lastModifiedBy>
  <cp:revision>28</cp:revision>
  <cp:lastPrinted>2024-10-14T23:01:45Z</cp:lastPrinted>
  <dcterms:modified xsi:type="dcterms:W3CDTF">2025-01-15T23:34:16Z</dcterms:modified>
</cp:coreProperties>
</file>